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80" r:id="rId2"/>
    <p:sldId id="281" r:id="rId3"/>
    <p:sldId id="290" r:id="rId4"/>
    <p:sldId id="291" r:id="rId5"/>
    <p:sldId id="292" r:id="rId6"/>
    <p:sldId id="293" r:id="rId7"/>
    <p:sldId id="294" r:id="rId8"/>
    <p:sldId id="295" r:id="rId9"/>
    <p:sldId id="296" r:id="rId10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lvana Santos Pereira Martines" initials="SSPM" lastIdx="1" clrIdx="0">
    <p:extLst>
      <p:ext uri="{19B8F6BF-5375-455C-9EA6-DF929625EA0E}">
        <p15:presenceInfo xmlns:p15="http://schemas.microsoft.com/office/powerpoint/2012/main" userId="a33a273eb858694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CC6600"/>
    <a:srgbClr val="FF3300"/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015" autoAdjust="0"/>
    <p:restoredTop sz="94660"/>
  </p:normalViewPr>
  <p:slideViewPr>
    <p:cSldViewPr snapToGrid="0">
      <p:cViewPr varScale="1">
        <p:scale>
          <a:sx n="83" d="100"/>
          <a:sy n="83" d="100"/>
        </p:scale>
        <p:origin x="47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0B29EA-BC13-4089-9230-458FD9DD92FE}" type="datetimeFigureOut">
              <a:rPr lang="pt-BR" smtClean="0"/>
              <a:t>01/07/2026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75ACE8-6EB3-4B34-AB34-36CC06E280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31751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75ACE8-6EB3-4B34-AB34-36CC06E28026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70956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75ACE8-6EB3-4B34-AB34-36CC06E28026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38269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75ACE8-6EB3-4B34-AB34-36CC06E28026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18088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75ACE8-6EB3-4B34-AB34-36CC06E28026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13144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75ACE8-6EB3-4B34-AB34-36CC06E28026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51296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75ACE8-6EB3-4B34-AB34-36CC06E28026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83612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75ACE8-6EB3-4B34-AB34-36CC06E28026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25988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75ACE8-6EB3-4B34-AB34-36CC06E28026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17441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7242D3-7028-4AAF-BF50-474D58DEC3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90E1B43-5FA9-4A5C-B4A0-2277A6B1A6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8761356-3D06-4293-B9C2-119705985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F3C48-3332-431D-A282-BB3A3D42E971}" type="datetimeFigureOut">
              <a:rPr lang="pt-BR" smtClean="0"/>
              <a:t>01/07/2026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E638C7E-80C7-4D32-8F14-CA65895FE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0D7DE0D-4C3D-4FCC-A078-586D1D899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64A2E-7046-432A-B0C1-8FD0E6615B2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98153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60B6D2-4721-43D2-ADA4-4FA5135B8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F29E7FC-5712-4DAE-8138-D2B4342D57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C2882CC-8493-4BAE-8ED7-C8A89606C3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F3C48-3332-431D-A282-BB3A3D42E971}" type="datetimeFigureOut">
              <a:rPr lang="pt-BR" smtClean="0"/>
              <a:t>01/07/2026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6763405-A682-4BB3-89C1-E4E56A243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FA1F673-0D8B-4374-96A1-26E8D5BA7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64A2E-7046-432A-B0C1-8FD0E6615B2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87691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A8D201C-B849-4B71-ABF5-2C4F143E3D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FFC3A77-1183-46BB-A1F1-2AC9FF944C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0CE5510-01D7-4B3B-887A-9B3005ACA8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F3C48-3332-431D-A282-BB3A3D42E971}" type="datetimeFigureOut">
              <a:rPr lang="pt-BR" smtClean="0"/>
              <a:t>01/07/2026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3E8DE62-DC98-409B-A47A-D8A8BB592E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7693CB6-4AD5-4D5A-87D7-B15457762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64A2E-7046-432A-B0C1-8FD0E6615B2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30148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3B75A8-9084-418E-AC3E-9C8926ECC9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F6362B6-1CEA-47D0-9C02-9D552EBE66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A639928-F6B2-4E51-9C7B-88E856A3E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F3C48-3332-431D-A282-BB3A3D42E971}" type="datetimeFigureOut">
              <a:rPr lang="pt-BR" smtClean="0"/>
              <a:t>01/07/2026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0AE0870-0B4C-4D19-8707-ED9BA050A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3DD9B86-2448-4F64-A534-0853BD9F3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64A2E-7046-432A-B0C1-8FD0E6615B2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562284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3D614A-CFFB-4A25-907B-2F24DDE249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CDCE114-8E08-4A18-9414-B19B7A33A5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A31B6E5-36CA-497C-AB79-406760B3C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F3C48-3332-431D-A282-BB3A3D42E971}" type="datetimeFigureOut">
              <a:rPr lang="pt-BR" smtClean="0"/>
              <a:t>01/07/2026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09647EB-461F-43D1-81DC-6783115F4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603FC1E-F126-4ADD-A2E5-2BBD158932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64A2E-7046-432A-B0C1-8FD0E6615B2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4328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EDE6EF-D342-419D-B7CE-52301AF22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2FF196F-A8A9-48D7-88DB-AAE99CB7EC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CAC55E9-288F-43B1-AC54-46A5BDA8F6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BC617EE-67DE-4A5E-951E-E18E518164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F3C48-3332-431D-A282-BB3A3D42E971}" type="datetimeFigureOut">
              <a:rPr lang="pt-BR" smtClean="0"/>
              <a:t>01/07/2026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E016EA0-F0E4-484A-AAD1-059C41CE4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8272240-1E5E-483C-BD14-5517928FC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64A2E-7046-432A-B0C1-8FD0E6615B2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29755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A079F1-1AAB-4724-AA08-6A86C5897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5307333-815B-40ED-B1BD-44CC71E610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9564631-78DE-483B-A329-3ED4B51E99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64A41F08-DB2E-4BA1-ADAF-504BE1FF59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0AB9BE5F-E2FE-416F-B1EB-612501191E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6EDD5E89-C902-4206-8E59-D627B947F0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F3C48-3332-431D-A282-BB3A3D42E971}" type="datetimeFigureOut">
              <a:rPr lang="pt-BR" smtClean="0"/>
              <a:t>01/07/2026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25BE7229-BF06-479A-AD7A-84DED296E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B7FEF305-AAEF-438F-B5DB-0EC67A8CD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64A2E-7046-432A-B0C1-8FD0E6615B2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6273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B3B30D-7D23-42EF-A7F7-663CF7B5E8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80A940C-A2AB-459A-BB52-47FAAAE959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F3C48-3332-431D-A282-BB3A3D42E971}" type="datetimeFigureOut">
              <a:rPr lang="pt-BR" smtClean="0"/>
              <a:t>01/07/2026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91F56546-E5A5-4933-8A2C-0837E48C87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A94C6D72-6CC5-48AD-AA3F-B37DA58DDB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64A2E-7046-432A-B0C1-8FD0E6615B2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3851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FA34E827-0754-4837-BF8A-D05D1B1D3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F3C48-3332-431D-A282-BB3A3D42E971}" type="datetimeFigureOut">
              <a:rPr lang="pt-BR" smtClean="0"/>
              <a:t>01/07/2026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7874B6A4-44E3-4513-B338-6F36191ACE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A5BA97A-3C8E-48A8-9F50-4AF4D9CA7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64A2E-7046-432A-B0C1-8FD0E6615B2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4404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2663F7-8DA1-4019-BBBF-DDD9C53D0A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86899B0-88FD-4A56-952B-E902617112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9D8AC2F-E1DE-4DDF-876B-3B42935EF2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0937FDF-455A-4F78-89ED-432AE3153C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F3C48-3332-431D-A282-BB3A3D42E971}" type="datetimeFigureOut">
              <a:rPr lang="pt-BR" smtClean="0"/>
              <a:t>01/07/2026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81CE108-AFB9-40B5-AE12-5577406365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B264E42-E88C-4E31-BE05-5292E7589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64A2E-7046-432A-B0C1-8FD0E6615B2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79650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46A3ABC-00C9-4177-812E-E76E3A1907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FAAD2E45-2C73-402F-AA9E-4D5D9475AD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44BDBF2-64E1-4EAB-93C7-F067A914BD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263C914-94D8-4B1A-8C14-0875F5E6D5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F3C48-3332-431D-A282-BB3A3D42E971}" type="datetimeFigureOut">
              <a:rPr lang="pt-BR" smtClean="0"/>
              <a:t>01/07/2026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DA88E35-A8EA-4EF4-8ADD-1154BC8A5C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29817E2-ECA6-47CC-B553-62A81EB09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64A2E-7046-432A-B0C1-8FD0E6615B2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3634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460702E8-7D52-4287-8122-1CF14DF48D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BFB73A1-FA60-4316-9E1C-4D1C0F6E58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A357908-B8E9-4A4B-A87B-7634FB939D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3C48-3332-431D-A282-BB3A3D42E971}" type="datetimeFigureOut">
              <a:rPr lang="pt-BR" smtClean="0"/>
              <a:t>01/07/2026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012B282-0042-421B-902A-B949E3FCB4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319978D-9DF4-423C-901C-3FFEFA813E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E64A2E-7046-432A-B0C1-8FD0E6615B2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9251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" name="Imagem 1023" descr="Desenho preto e branco&#10;&#10;Descrição gerada automaticamente com confiança média">
            <a:extLst>
              <a:ext uri="{FF2B5EF4-FFF2-40B4-BE49-F238E27FC236}">
                <a16:creationId xmlns:a16="http://schemas.microsoft.com/office/drawing/2014/main" id="{1F5EE597-D4AB-8330-BE6B-B6AA874ACF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2100" y="21157"/>
            <a:ext cx="4665600" cy="4665600"/>
          </a:xfrm>
          <a:prstGeom prst="rect">
            <a:avLst/>
          </a:prstGeom>
        </p:spPr>
      </p:pic>
      <p:pic>
        <p:nvPicPr>
          <p:cNvPr id="7" name="Imagem 6" descr="Uma imagem contendo desenho, mesa&#10;&#10;Descrição gerada automaticamente">
            <a:extLst>
              <a:ext uri="{FF2B5EF4-FFF2-40B4-BE49-F238E27FC236}">
                <a16:creationId xmlns:a16="http://schemas.microsoft.com/office/drawing/2014/main" id="{401D6273-68FE-4A1D-9E62-0547C57A80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8741" y="1197633"/>
            <a:ext cx="2286319" cy="5506218"/>
          </a:xfrm>
          <a:prstGeom prst="rect">
            <a:avLst/>
          </a:prstGeom>
        </p:spPr>
      </p:pic>
      <p:sp>
        <p:nvSpPr>
          <p:cNvPr id="38" name="CaixaDeTexto 37">
            <a:extLst>
              <a:ext uri="{FF2B5EF4-FFF2-40B4-BE49-F238E27FC236}">
                <a16:creationId xmlns:a16="http://schemas.microsoft.com/office/drawing/2014/main" id="{302F24F3-1E17-43BD-91C6-750A00A3F7C3}"/>
              </a:ext>
            </a:extLst>
          </p:cNvPr>
          <p:cNvSpPr txBox="1"/>
          <p:nvPr/>
        </p:nvSpPr>
        <p:spPr>
          <a:xfrm>
            <a:off x="9525000" y="249962"/>
            <a:ext cx="2667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FF0000"/>
                </a:solidFill>
              </a:rPr>
              <a:t>ALVO </a:t>
            </a:r>
          </a:p>
          <a:p>
            <a:pPr algn="ctr"/>
            <a:r>
              <a:rPr lang="pt-BR" sz="2800" b="1" dirty="0">
                <a:solidFill>
                  <a:srgbClr val="FF0000"/>
                </a:solidFill>
              </a:rPr>
              <a:t>R$ 50.000,00 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21181B25-0722-4963-A979-FBD0C685531B}"/>
              </a:ext>
            </a:extLst>
          </p:cNvPr>
          <p:cNvSpPr txBox="1"/>
          <p:nvPr/>
        </p:nvSpPr>
        <p:spPr>
          <a:xfrm>
            <a:off x="8477412" y="3647046"/>
            <a:ext cx="1731222" cy="830997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ysClr val="windowText" lastClr="000000"/>
                </a:solidFill>
              </a:rPr>
              <a:t>“Logo da sua Igreja”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FE4F0308-CF39-0605-8F28-EDE690BB1B58}"/>
              </a:ext>
            </a:extLst>
          </p:cNvPr>
          <p:cNvSpPr txBox="1"/>
          <p:nvPr/>
        </p:nvSpPr>
        <p:spPr>
          <a:xfrm>
            <a:off x="-27102" y="628001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130D7BA3-9843-2047-4E56-3D4D1B990108}"/>
              </a:ext>
            </a:extLst>
          </p:cNvPr>
          <p:cNvSpPr txBox="1"/>
          <p:nvPr/>
        </p:nvSpPr>
        <p:spPr>
          <a:xfrm>
            <a:off x="-27102" y="6017655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2A9F99E0-F14A-F9E2-6608-6F2261BFEB26}"/>
              </a:ext>
            </a:extLst>
          </p:cNvPr>
          <p:cNvSpPr txBox="1"/>
          <p:nvPr/>
        </p:nvSpPr>
        <p:spPr>
          <a:xfrm>
            <a:off x="-27102" y="5756045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C60F0109-D5EE-5508-338D-4EA7B2AFC303}"/>
              </a:ext>
            </a:extLst>
          </p:cNvPr>
          <p:cNvSpPr txBox="1"/>
          <p:nvPr/>
        </p:nvSpPr>
        <p:spPr>
          <a:xfrm>
            <a:off x="-27102" y="5497501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A3A13D25-F963-A1FC-0C81-4C27100715BE}"/>
              </a:ext>
            </a:extLst>
          </p:cNvPr>
          <p:cNvSpPr txBox="1"/>
          <p:nvPr/>
        </p:nvSpPr>
        <p:spPr>
          <a:xfrm>
            <a:off x="-27102" y="5235841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78FA214-A574-66D2-18B5-033EFBD9A4AD}"/>
              </a:ext>
            </a:extLst>
          </p:cNvPr>
          <p:cNvSpPr txBox="1"/>
          <p:nvPr/>
        </p:nvSpPr>
        <p:spPr>
          <a:xfrm>
            <a:off x="-27102" y="497666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95CD48CE-3F84-02E6-B251-955BF65E7AB7}"/>
              </a:ext>
            </a:extLst>
          </p:cNvPr>
          <p:cNvSpPr txBox="1"/>
          <p:nvPr/>
        </p:nvSpPr>
        <p:spPr>
          <a:xfrm>
            <a:off x="-27102" y="471505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765F6433-A7E4-ADE1-7B2D-184FD5166406}"/>
              </a:ext>
            </a:extLst>
          </p:cNvPr>
          <p:cNvSpPr txBox="1"/>
          <p:nvPr/>
        </p:nvSpPr>
        <p:spPr>
          <a:xfrm>
            <a:off x="-27102" y="4455873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8B986E08-AB48-C7E5-B092-9BE65C6BF9AE}"/>
              </a:ext>
            </a:extLst>
          </p:cNvPr>
          <p:cNvSpPr txBox="1"/>
          <p:nvPr/>
        </p:nvSpPr>
        <p:spPr>
          <a:xfrm>
            <a:off x="-27102" y="4194725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A90715ED-CD44-0074-DB1F-437D96A7A256}"/>
              </a:ext>
            </a:extLst>
          </p:cNvPr>
          <p:cNvSpPr txBox="1"/>
          <p:nvPr/>
        </p:nvSpPr>
        <p:spPr>
          <a:xfrm>
            <a:off x="-27102" y="3933641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A2E34404-4305-04C6-00A7-CBEE68A5ACCB}"/>
              </a:ext>
            </a:extLst>
          </p:cNvPr>
          <p:cNvSpPr txBox="1"/>
          <p:nvPr/>
        </p:nvSpPr>
        <p:spPr>
          <a:xfrm>
            <a:off x="-27102" y="3672348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7017DECE-F934-48D9-CA59-575047197B88}"/>
              </a:ext>
            </a:extLst>
          </p:cNvPr>
          <p:cNvSpPr txBox="1"/>
          <p:nvPr/>
        </p:nvSpPr>
        <p:spPr>
          <a:xfrm>
            <a:off x="-27102" y="3409994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4A248214-1D59-4776-F4BD-D19D975A06A4}"/>
              </a:ext>
            </a:extLst>
          </p:cNvPr>
          <p:cNvSpPr txBox="1"/>
          <p:nvPr/>
        </p:nvSpPr>
        <p:spPr>
          <a:xfrm>
            <a:off x="-27102" y="314928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73DF9754-4D28-402A-826D-7A2D764B6D9F}"/>
              </a:ext>
            </a:extLst>
          </p:cNvPr>
          <p:cNvSpPr txBox="1"/>
          <p:nvPr/>
        </p:nvSpPr>
        <p:spPr>
          <a:xfrm>
            <a:off x="-27102" y="2890103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E1537E10-251E-A43B-FCB2-05885104E176}"/>
              </a:ext>
            </a:extLst>
          </p:cNvPr>
          <p:cNvSpPr txBox="1"/>
          <p:nvPr/>
        </p:nvSpPr>
        <p:spPr>
          <a:xfrm>
            <a:off x="-27102" y="2628493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CD04491F-C789-0218-F4AA-A5888AF4E5F0}"/>
              </a:ext>
            </a:extLst>
          </p:cNvPr>
          <p:cNvSpPr txBox="1"/>
          <p:nvPr/>
        </p:nvSpPr>
        <p:spPr>
          <a:xfrm>
            <a:off x="-27102" y="236613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0" name="CaixaDeTexto 49">
            <a:extLst>
              <a:ext uri="{FF2B5EF4-FFF2-40B4-BE49-F238E27FC236}">
                <a16:creationId xmlns:a16="http://schemas.microsoft.com/office/drawing/2014/main" id="{8B604069-D5FD-9957-D08B-FBEEDC053998}"/>
              </a:ext>
            </a:extLst>
          </p:cNvPr>
          <p:cNvSpPr txBox="1"/>
          <p:nvPr/>
        </p:nvSpPr>
        <p:spPr>
          <a:xfrm>
            <a:off x="-27102" y="210452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2" name="CaixaDeTexto 51">
            <a:extLst>
              <a:ext uri="{FF2B5EF4-FFF2-40B4-BE49-F238E27FC236}">
                <a16:creationId xmlns:a16="http://schemas.microsoft.com/office/drawing/2014/main" id="{184FE4A3-DD58-E969-CDF3-5232596137C3}"/>
              </a:ext>
            </a:extLst>
          </p:cNvPr>
          <p:cNvSpPr txBox="1"/>
          <p:nvPr/>
        </p:nvSpPr>
        <p:spPr>
          <a:xfrm>
            <a:off x="-32203" y="6548722"/>
            <a:ext cx="5417996" cy="318924"/>
          </a:xfrm>
          <a:prstGeom prst="rect">
            <a:avLst/>
          </a:prstGeom>
          <a:solidFill>
            <a:schemeClr val="tx1"/>
          </a:solidFill>
        </p:spPr>
        <p:txBody>
          <a:bodyPr wrap="square" lIns="36000" tIns="36000" rIns="36000" bIns="36000" rtlCol="0">
            <a:spAutoFit/>
          </a:bodyPr>
          <a:lstStyle/>
          <a:p>
            <a:r>
              <a:rPr lang="pt-BR" sz="1600" dirty="0">
                <a:solidFill>
                  <a:schemeClr val="bg1"/>
                </a:solidFill>
                <a:latin typeface="Arial Black" panose="020B0A04020102020204" pitchFamily="34" charset="0"/>
              </a:rPr>
              <a:t>DATA                  ENTRADAS               TOTAL     </a:t>
            </a:r>
          </a:p>
        </p:txBody>
      </p:sp>
      <p:sp>
        <p:nvSpPr>
          <p:cNvPr id="53" name="CaixaDeTexto 52">
            <a:extLst>
              <a:ext uri="{FF2B5EF4-FFF2-40B4-BE49-F238E27FC236}">
                <a16:creationId xmlns:a16="http://schemas.microsoft.com/office/drawing/2014/main" id="{CBE23AF3-EA47-39F9-DEFE-AFAAA344F643}"/>
              </a:ext>
            </a:extLst>
          </p:cNvPr>
          <p:cNvSpPr txBox="1"/>
          <p:nvPr/>
        </p:nvSpPr>
        <p:spPr>
          <a:xfrm>
            <a:off x="-27102" y="1842175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4" name="CaixaDeTexto 53">
            <a:extLst>
              <a:ext uri="{FF2B5EF4-FFF2-40B4-BE49-F238E27FC236}">
                <a16:creationId xmlns:a16="http://schemas.microsoft.com/office/drawing/2014/main" id="{F736B612-00EE-5EF7-ADAE-43B60A15000D}"/>
              </a:ext>
            </a:extLst>
          </p:cNvPr>
          <p:cNvSpPr txBox="1"/>
          <p:nvPr/>
        </p:nvSpPr>
        <p:spPr>
          <a:xfrm>
            <a:off x="-27102" y="1578923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5" name="CaixaDeTexto 54">
            <a:extLst>
              <a:ext uri="{FF2B5EF4-FFF2-40B4-BE49-F238E27FC236}">
                <a16:creationId xmlns:a16="http://schemas.microsoft.com/office/drawing/2014/main" id="{95DA9594-9D5C-BF69-DFF6-C4EEAE36C2F5}"/>
              </a:ext>
            </a:extLst>
          </p:cNvPr>
          <p:cNvSpPr txBox="1"/>
          <p:nvPr/>
        </p:nvSpPr>
        <p:spPr>
          <a:xfrm>
            <a:off x="-27102" y="131656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6" name="CaixaDeTexto 55">
            <a:extLst>
              <a:ext uri="{FF2B5EF4-FFF2-40B4-BE49-F238E27FC236}">
                <a16:creationId xmlns:a16="http://schemas.microsoft.com/office/drawing/2014/main" id="{516436A8-A6F7-12D1-C2F5-7F56C7E9631D}"/>
              </a:ext>
            </a:extLst>
          </p:cNvPr>
          <p:cNvSpPr txBox="1"/>
          <p:nvPr/>
        </p:nvSpPr>
        <p:spPr>
          <a:xfrm>
            <a:off x="-27102" y="105495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7" name="CaixaDeTexto 56">
            <a:extLst>
              <a:ext uri="{FF2B5EF4-FFF2-40B4-BE49-F238E27FC236}">
                <a16:creationId xmlns:a16="http://schemas.microsoft.com/office/drawing/2014/main" id="{CEB3657E-FF3F-6261-D557-EFB24E1F2383}"/>
              </a:ext>
            </a:extLst>
          </p:cNvPr>
          <p:cNvSpPr txBox="1"/>
          <p:nvPr/>
        </p:nvSpPr>
        <p:spPr>
          <a:xfrm>
            <a:off x="-27102" y="79292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8" name="CaixaDeTexto 57">
            <a:extLst>
              <a:ext uri="{FF2B5EF4-FFF2-40B4-BE49-F238E27FC236}">
                <a16:creationId xmlns:a16="http://schemas.microsoft.com/office/drawing/2014/main" id="{2A8A512B-5E78-857C-FBD1-C74EE5E99A48}"/>
              </a:ext>
            </a:extLst>
          </p:cNvPr>
          <p:cNvSpPr txBox="1"/>
          <p:nvPr/>
        </p:nvSpPr>
        <p:spPr>
          <a:xfrm>
            <a:off x="-26306" y="0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9" name="CaixaDeTexto 58">
            <a:extLst>
              <a:ext uri="{FF2B5EF4-FFF2-40B4-BE49-F238E27FC236}">
                <a16:creationId xmlns:a16="http://schemas.microsoft.com/office/drawing/2014/main" id="{7F990979-DD96-E057-2324-F8C05486CE5A}"/>
              </a:ext>
            </a:extLst>
          </p:cNvPr>
          <p:cNvSpPr txBox="1"/>
          <p:nvPr/>
        </p:nvSpPr>
        <p:spPr>
          <a:xfrm>
            <a:off x="-27123" y="52865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0" name="CaixaDeTexto 59">
            <a:extLst>
              <a:ext uri="{FF2B5EF4-FFF2-40B4-BE49-F238E27FC236}">
                <a16:creationId xmlns:a16="http://schemas.microsoft.com/office/drawing/2014/main" id="{65C0B95F-928E-6642-A429-3306E52D9A66}"/>
              </a:ext>
            </a:extLst>
          </p:cNvPr>
          <p:cNvSpPr txBox="1"/>
          <p:nvPr/>
        </p:nvSpPr>
        <p:spPr>
          <a:xfrm>
            <a:off x="-27123" y="265386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pic>
        <p:nvPicPr>
          <p:cNvPr id="3" name="Picture 2" descr="Jornal Missionário 2020 - Missões Nacionais">
            <a:extLst>
              <a:ext uri="{FF2B5EF4-FFF2-40B4-BE49-F238E27FC236}">
                <a16:creationId xmlns:a16="http://schemas.microsoft.com/office/drawing/2014/main" id="{A8F325FD-CA21-EF8A-C6E8-7AACD3117C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3809" y="103973"/>
            <a:ext cx="1578725" cy="524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1D0665E4-0FCC-6DE4-239F-544F2C83A8C8}"/>
              </a:ext>
            </a:extLst>
          </p:cNvPr>
          <p:cNvSpPr txBox="1"/>
          <p:nvPr/>
        </p:nvSpPr>
        <p:spPr>
          <a:xfrm>
            <a:off x="5723181" y="6401628"/>
            <a:ext cx="4307777" cy="369332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Encerramento  ­­­­­­­­­­____/____/2026</a:t>
            </a:r>
            <a:endParaRPr lang="pt-BR" sz="2000" dirty="0">
              <a:solidFill>
                <a:sysClr val="windowText" lastClr="000000"/>
              </a:solidFill>
            </a:endParaRP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472112EE-3F78-BE06-816A-A674EFD43F5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3103" y="4738487"/>
            <a:ext cx="1605628" cy="1409973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Retângulo 13">
            <a:extLst>
              <a:ext uri="{FF2B5EF4-FFF2-40B4-BE49-F238E27FC236}">
                <a16:creationId xmlns:a16="http://schemas.microsoft.com/office/drawing/2014/main" id="{BD8A0FD7-D94C-8700-39E7-78F78E18C759}"/>
              </a:ext>
            </a:extLst>
          </p:cNvPr>
          <p:cNvSpPr/>
          <p:nvPr/>
        </p:nvSpPr>
        <p:spPr>
          <a:xfrm>
            <a:off x="-32203" y="0"/>
            <a:ext cx="5431101" cy="686764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A10071E5-6638-CB7F-972B-8A369B43A1BC}"/>
              </a:ext>
            </a:extLst>
          </p:cNvPr>
          <p:cNvSpPr/>
          <p:nvPr/>
        </p:nvSpPr>
        <p:spPr>
          <a:xfrm>
            <a:off x="5383072" y="0"/>
            <a:ext cx="6808928" cy="686764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63002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Imagem 66">
            <a:extLst>
              <a:ext uri="{FF2B5EF4-FFF2-40B4-BE49-F238E27FC236}">
                <a16:creationId xmlns:a16="http://schemas.microsoft.com/office/drawing/2014/main" id="{858E4A2E-623C-5CEC-FE78-3FD2C232D2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8302" y="18469"/>
            <a:ext cx="4666667" cy="4666667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F73B71EF-0848-AFA8-BD35-7BA63D6A7BD4}"/>
              </a:ext>
            </a:extLst>
          </p:cNvPr>
          <p:cNvSpPr txBox="1"/>
          <p:nvPr/>
        </p:nvSpPr>
        <p:spPr>
          <a:xfrm>
            <a:off x="-27102" y="628001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8761CB3-4FCB-4E5C-9D8C-5E4D0B1580AA}"/>
              </a:ext>
            </a:extLst>
          </p:cNvPr>
          <p:cNvSpPr txBox="1"/>
          <p:nvPr/>
        </p:nvSpPr>
        <p:spPr>
          <a:xfrm>
            <a:off x="-15965" y="6275679"/>
            <a:ext cx="5410195" cy="52322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12/09/2026            R$ 3.500,00/Bazar               R$   3.500,00</a:t>
            </a:r>
          </a:p>
          <a:p>
            <a:endParaRPr lang="pt-BR" sz="1700" dirty="0"/>
          </a:p>
        </p:txBody>
      </p:sp>
      <p:pic>
        <p:nvPicPr>
          <p:cNvPr id="4" name="Imagem 3" descr="Uma imagem contendo desenho, mesa&#10;&#10;Descrição gerada automaticamente">
            <a:extLst>
              <a:ext uri="{FF2B5EF4-FFF2-40B4-BE49-F238E27FC236}">
                <a16:creationId xmlns:a16="http://schemas.microsoft.com/office/drawing/2014/main" id="{B8222477-E88B-40B9-9F79-B459F56542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9207" y="1194997"/>
            <a:ext cx="2248214" cy="5506218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C633B369-9340-4194-898F-42A95C014B01}"/>
              </a:ext>
            </a:extLst>
          </p:cNvPr>
          <p:cNvSpPr txBox="1"/>
          <p:nvPr/>
        </p:nvSpPr>
        <p:spPr>
          <a:xfrm>
            <a:off x="243459" y="5262285"/>
            <a:ext cx="3820858" cy="461665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</a:rPr>
              <a:t>“Logo da sua Igreja”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A0685E65-F53C-4DFB-EA5A-03CB8D6DE596}"/>
              </a:ext>
            </a:extLst>
          </p:cNvPr>
          <p:cNvSpPr txBox="1"/>
          <p:nvPr/>
        </p:nvSpPr>
        <p:spPr>
          <a:xfrm>
            <a:off x="8477412" y="3647046"/>
            <a:ext cx="1731222" cy="830997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ysClr val="windowText" lastClr="000000"/>
                </a:solidFill>
              </a:rPr>
              <a:t>“Logo da sua Igreja”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BEF5FA4B-E517-0EA1-B5A6-E1F92C8C2ACB}"/>
              </a:ext>
            </a:extLst>
          </p:cNvPr>
          <p:cNvSpPr txBox="1"/>
          <p:nvPr/>
        </p:nvSpPr>
        <p:spPr>
          <a:xfrm>
            <a:off x="-27102" y="6017655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AF68C624-2C59-F9FE-CB70-35B0CA330260}"/>
              </a:ext>
            </a:extLst>
          </p:cNvPr>
          <p:cNvSpPr txBox="1"/>
          <p:nvPr/>
        </p:nvSpPr>
        <p:spPr>
          <a:xfrm>
            <a:off x="-27102" y="5756045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1F030A8D-D2D5-4E33-DA6C-131009E2CDBE}"/>
              </a:ext>
            </a:extLst>
          </p:cNvPr>
          <p:cNvSpPr txBox="1"/>
          <p:nvPr/>
        </p:nvSpPr>
        <p:spPr>
          <a:xfrm>
            <a:off x="-27102" y="5497501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E176DA9C-722E-AD14-1E88-C9588A329489}"/>
              </a:ext>
            </a:extLst>
          </p:cNvPr>
          <p:cNvSpPr txBox="1"/>
          <p:nvPr/>
        </p:nvSpPr>
        <p:spPr>
          <a:xfrm>
            <a:off x="-27102" y="5235841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4B22C119-E7F4-7E9B-81A0-0BD3995F9D9D}"/>
              </a:ext>
            </a:extLst>
          </p:cNvPr>
          <p:cNvSpPr txBox="1"/>
          <p:nvPr/>
        </p:nvSpPr>
        <p:spPr>
          <a:xfrm>
            <a:off x="-27102" y="497666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3B9E83E4-F3A0-281F-2C84-1719202AD8A9}"/>
              </a:ext>
            </a:extLst>
          </p:cNvPr>
          <p:cNvSpPr txBox="1"/>
          <p:nvPr/>
        </p:nvSpPr>
        <p:spPr>
          <a:xfrm>
            <a:off x="-27102" y="471505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8DF65B4F-50FC-850C-6018-0A05CE8CAB5E}"/>
              </a:ext>
            </a:extLst>
          </p:cNvPr>
          <p:cNvSpPr txBox="1"/>
          <p:nvPr/>
        </p:nvSpPr>
        <p:spPr>
          <a:xfrm>
            <a:off x="-27102" y="4455873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4C44072F-1B93-91B9-66F6-2EE36314CEC8}"/>
              </a:ext>
            </a:extLst>
          </p:cNvPr>
          <p:cNvSpPr txBox="1"/>
          <p:nvPr/>
        </p:nvSpPr>
        <p:spPr>
          <a:xfrm>
            <a:off x="-27102" y="4194725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49F08CC4-B897-01CF-3346-68BE05ED49C1}"/>
              </a:ext>
            </a:extLst>
          </p:cNvPr>
          <p:cNvSpPr txBox="1"/>
          <p:nvPr/>
        </p:nvSpPr>
        <p:spPr>
          <a:xfrm>
            <a:off x="-27102" y="3933641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7388AF7C-0580-EAF8-64AA-374EE078A17A}"/>
              </a:ext>
            </a:extLst>
          </p:cNvPr>
          <p:cNvSpPr txBox="1"/>
          <p:nvPr/>
        </p:nvSpPr>
        <p:spPr>
          <a:xfrm>
            <a:off x="-27102" y="3672348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AE4F93C5-3763-2E28-D9FC-150A70A9EFF5}"/>
              </a:ext>
            </a:extLst>
          </p:cNvPr>
          <p:cNvSpPr txBox="1"/>
          <p:nvPr/>
        </p:nvSpPr>
        <p:spPr>
          <a:xfrm>
            <a:off x="-27102" y="3409994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548BC1AE-C18C-E523-7108-FD21EEADE376}"/>
              </a:ext>
            </a:extLst>
          </p:cNvPr>
          <p:cNvSpPr txBox="1"/>
          <p:nvPr/>
        </p:nvSpPr>
        <p:spPr>
          <a:xfrm>
            <a:off x="-27102" y="314928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3260DE87-DADC-D879-8F65-18AA00C05814}"/>
              </a:ext>
            </a:extLst>
          </p:cNvPr>
          <p:cNvSpPr txBox="1"/>
          <p:nvPr/>
        </p:nvSpPr>
        <p:spPr>
          <a:xfrm>
            <a:off x="-27102" y="2890103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9C7366F2-AB2A-7DF2-A6AF-77D526DD554B}"/>
              </a:ext>
            </a:extLst>
          </p:cNvPr>
          <p:cNvSpPr txBox="1"/>
          <p:nvPr/>
        </p:nvSpPr>
        <p:spPr>
          <a:xfrm>
            <a:off x="-27102" y="2628493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2EDE6CD7-2A88-C224-2BF3-1A80D771BD52}"/>
              </a:ext>
            </a:extLst>
          </p:cNvPr>
          <p:cNvSpPr txBox="1"/>
          <p:nvPr/>
        </p:nvSpPr>
        <p:spPr>
          <a:xfrm>
            <a:off x="-27102" y="236613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3" name="CaixaDeTexto 52">
            <a:extLst>
              <a:ext uri="{FF2B5EF4-FFF2-40B4-BE49-F238E27FC236}">
                <a16:creationId xmlns:a16="http://schemas.microsoft.com/office/drawing/2014/main" id="{670D87F6-F3B7-0F6C-B475-712F2BAEA57F}"/>
              </a:ext>
            </a:extLst>
          </p:cNvPr>
          <p:cNvSpPr txBox="1"/>
          <p:nvPr/>
        </p:nvSpPr>
        <p:spPr>
          <a:xfrm>
            <a:off x="-27102" y="210452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4" name="CaixaDeTexto 53">
            <a:extLst>
              <a:ext uri="{FF2B5EF4-FFF2-40B4-BE49-F238E27FC236}">
                <a16:creationId xmlns:a16="http://schemas.microsoft.com/office/drawing/2014/main" id="{AD6C36BD-6E67-EB5A-64B1-CC0CE3F7144E}"/>
              </a:ext>
            </a:extLst>
          </p:cNvPr>
          <p:cNvSpPr txBox="1"/>
          <p:nvPr/>
        </p:nvSpPr>
        <p:spPr>
          <a:xfrm>
            <a:off x="-32203" y="6548722"/>
            <a:ext cx="5417996" cy="318924"/>
          </a:xfrm>
          <a:prstGeom prst="rect">
            <a:avLst/>
          </a:prstGeom>
          <a:solidFill>
            <a:schemeClr val="tx1"/>
          </a:solidFill>
        </p:spPr>
        <p:txBody>
          <a:bodyPr wrap="square" lIns="36000" tIns="36000" rIns="36000" bIns="36000" rtlCol="0">
            <a:spAutoFit/>
          </a:bodyPr>
          <a:lstStyle/>
          <a:p>
            <a:r>
              <a:rPr lang="pt-BR" sz="1600" dirty="0">
                <a:solidFill>
                  <a:schemeClr val="bg1"/>
                </a:solidFill>
                <a:latin typeface="Arial Black" panose="020B0A04020102020204" pitchFamily="34" charset="0"/>
              </a:rPr>
              <a:t>DATA                  ENTRADAS               TOTAL     </a:t>
            </a:r>
          </a:p>
        </p:txBody>
      </p:sp>
      <p:sp>
        <p:nvSpPr>
          <p:cNvPr id="57" name="CaixaDeTexto 56">
            <a:extLst>
              <a:ext uri="{FF2B5EF4-FFF2-40B4-BE49-F238E27FC236}">
                <a16:creationId xmlns:a16="http://schemas.microsoft.com/office/drawing/2014/main" id="{EDEE1078-CF76-928E-1B48-BC594BE1C900}"/>
              </a:ext>
            </a:extLst>
          </p:cNvPr>
          <p:cNvSpPr txBox="1"/>
          <p:nvPr/>
        </p:nvSpPr>
        <p:spPr>
          <a:xfrm>
            <a:off x="-27102" y="1842175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8" name="CaixaDeTexto 57">
            <a:extLst>
              <a:ext uri="{FF2B5EF4-FFF2-40B4-BE49-F238E27FC236}">
                <a16:creationId xmlns:a16="http://schemas.microsoft.com/office/drawing/2014/main" id="{CBC0C0DD-657C-FEDB-776F-0AB8462C065F}"/>
              </a:ext>
            </a:extLst>
          </p:cNvPr>
          <p:cNvSpPr txBox="1"/>
          <p:nvPr/>
        </p:nvSpPr>
        <p:spPr>
          <a:xfrm>
            <a:off x="-27102" y="1578923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9" name="CaixaDeTexto 58">
            <a:extLst>
              <a:ext uri="{FF2B5EF4-FFF2-40B4-BE49-F238E27FC236}">
                <a16:creationId xmlns:a16="http://schemas.microsoft.com/office/drawing/2014/main" id="{C8F0F2C9-4C3C-FA9A-7619-E1812D3FCFFB}"/>
              </a:ext>
            </a:extLst>
          </p:cNvPr>
          <p:cNvSpPr txBox="1"/>
          <p:nvPr/>
        </p:nvSpPr>
        <p:spPr>
          <a:xfrm>
            <a:off x="-27102" y="131656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0" name="CaixaDeTexto 59">
            <a:extLst>
              <a:ext uri="{FF2B5EF4-FFF2-40B4-BE49-F238E27FC236}">
                <a16:creationId xmlns:a16="http://schemas.microsoft.com/office/drawing/2014/main" id="{A4BF13A6-C8D4-794C-0DDB-30FA36E91295}"/>
              </a:ext>
            </a:extLst>
          </p:cNvPr>
          <p:cNvSpPr txBox="1"/>
          <p:nvPr/>
        </p:nvSpPr>
        <p:spPr>
          <a:xfrm>
            <a:off x="-27102" y="105495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1" name="CaixaDeTexto 60">
            <a:extLst>
              <a:ext uri="{FF2B5EF4-FFF2-40B4-BE49-F238E27FC236}">
                <a16:creationId xmlns:a16="http://schemas.microsoft.com/office/drawing/2014/main" id="{FE2E7CD7-1270-7B12-DBCA-FADF22474C1D}"/>
              </a:ext>
            </a:extLst>
          </p:cNvPr>
          <p:cNvSpPr txBox="1"/>
          <p:nvPr/>
        </p:nvSpPr>
        <p:spPr>
          <a:xfrm>
            <a:off x="-27102" y="79292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2" name="CaixaDeTexto 61">
            <a:extLst>
              <a:ext uri="{FF2B5EF4-FFF2-40B4-BE49-F238E27FC236}">
                <a16:creationId xmlns:a16="http://schemas.microsoft.com/office/drawing/2014/main" id="{42EC8E3F-F0C4-DF72-58B8-7AEF5EFC4F81}"/>
              </a:ext>
            </a:extLst>
          </p:cNvPr>
          <p:cNvSpPr txBox="1"/>
          <p:nvPr/>
        </p:nvSpPr>
        <p:spPr>
          <a:xfrm>
            <a:off x="-26306" y="0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3" name="CaixaDeTexto 62">
            <a:extLst>
              <a:ext uri="{FF2B5EF4-FFF2-40B4-BE49-F238E27FC236}">
                <a16:creationId xmlns:a16="http://schemas.microsoft.com/office/drawing/2014/main" id="{849DC9C8-9DCF-A245-9D4C-C8A8706F0F97}"/>
              </a:ext>
            </a:extLst>
          </p:cNvPr>
          <p:cNvSpPr txBox="1"/>
          <p:nvPr/>
        </p:nvSpPr>
        <p:spPr>
          <a:xfrm>
            <a:off x="-27123" y="52865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4" name="CaixaDeTexto 63">
            <a:extLst>
              <a:ext uri="{FF2B5EF4-FFF2-40B4-BE49-F238E27FC236}">
                <a16:creationId xmlns:a16="http://schemas.microsoft.com/office/drawing/2014/main" id="{E3461F29-7C9F-F4C8-A351-B1B1FAB492B3}"/>
              </a:ext>
            </a:extLst>
          </p:cNvPr>
          <p:cNvSpPr txBox="1"/>
          <p:nvPr/>
        </p:nvSpPr>
        <p:spPr>
          <a:xfrm>
            <a:off x="-27123" y="265386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8" name="CaixaDeTexto 67">
            <a:extLst>
              <a:ext uri="{FF2B5EF4-FFF2-40B4-BE49-F238E27FC236}">
                <a16:creationId xmlns:a16="http://schemas.microsoft.com/office/drawing/2014/main" id="{1C9C8897-315B-9B1C-A5D6-F736F96E80E5}"/>
              </a:ext>
            </a:extLst>
          </p:cNvPr>
          <p:cNvSpPr txBox="1"/>
          <p:nvPr/>
        </p:nvSpPr>
        <p:spPr>
          <a:xfrm>
            <a:off x="9525000" y="249962"/>
            <a:ext cx="2667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FF0000"/>
                </a:solidFill>
              </a:rPr>
              <a:t>ALVO </a:t>
            </a:r>
          </a:p>
          <a:p>
            <a:pPr algn="ctr"/>
            <a:r>
              <a:rPr lang="pt-BR" sz="2800" b="1" dirty="0">
                <a:solidFill>
                  <a:srgbClr val="FF0000"/>
                </a:solidFill>
              </a:rPr>
              <a:t>R$ 50.000,00 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5B43FAA-2C05-6959-8722-5E9602B33D15}"/>
              </a:ext>
            </a:extLst>
          </p:cNvPr>
          <p:cNvSpPr txBox="1"/>
          <p:nvPr/>
        </p:nvSpPr>
        <p:spPr>
          <a:xfrm>
            <a:off x="7501751" y="3803153"/>
            <a:ext cx="8808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>
                <a:solidFill>
                  <a:schemeClr val="bg1"/>
                </a:solidFill>
                <a:latin typeface="Berlin Sans FB" panose="020E0602020502020306" pitchFamily="34" charset="0"/>
                <a:cs typeface="Arial" panose="020B0604020202020204" pitchFamily="34" charset="0"/>
              </a:rPr>
              <a:t>R$ 3.500,00</a:t>
            </a:r>
          </a:p>
        </p:txBody>
      </p:sp>
      <p:pic>
        <p:nvPicPr>
          <p:cNvPr id="9" name="Picture 2" descr="Jornal Missionário 2020 - Missões Nacionais">
            <a:extLst>
              <a:ext uri="{FF2B5EF4-FFF2-40B4-BE49-F238E27FC236}">
                <a16:creationId xmlns:a16="http://schemas.microsoft.com/office/drawing/2014/main" id="{BC4ACB1E-2D28-29D4-29F3-26FCE76653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3809" y="87040"/>
            <a:ext cx="1578725" cy="524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3BCD1E83-9150-7224-1946-0FD946141B95}"/>
              </a:ext>
            </a:extLst>
          </p:cNvPr>
          <p:cNvSpPr txBox="1"/>
          <p:nvPr/>
        </p:nvSpPr>
        <p:spPr>
          <a:xfrm>
            <a:off x="5723181" y="6401628"/>
            <a:ext cx="4307777" cy="369332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Encerramento  ­­­­­­­­­­____/____/2026</a:t>
            </a:r>
            <a:endParaRPr lang="pt-BR" sz="2000" dirty="0">
              <a:solidFill>
                <a:sysClr val="windowText" lastClr="000000"/>
              </a:solidFill>
            </a:endParaRPr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D012C59C-7FA3-860C-C1FA-B487DC6EC5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3103" y="4738487"/>
            <a:ext cx="1605628" cy="1409973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Retângulo 15">
            <a:extLst>
              <a:ext uri="{FF2B5EF4-FFF2-40B4-BE49-F238E27FC236}">
                <a16:creationId xmlns:a16="http://schemas.microsoft.com/office/drawing/2014/main" id="{4408EEBC-4FF5-C8BE-B439-D85C97C024B6}"/>
              </a:ext>
            </a:extLst>
          </p:cNvPr>
          <p:cNvSpPr/>
          <p:nvPr/>
        </p:nvSpPr>
        <p:spPr>
          <a:xfrm>
            <a:off x="-32203" y="0"/>
            <a:ext cx="5431101" cy="686764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16C64420-22A0-1DF3-5354-880BC10B46C5}"/>
              </a:ext>
            </a:extLst>
          </p:cNvPr>
          <p:cNvSpPr/>
          <p:nvPr/>
        </p:nvSpPr>
        <p:spPr>
          <a:xfrm>
            <a:off x="5383072" y="0"/>
            <a:ext cx="6808928" cy="686764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784783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 descr="Uma imagem contendo desenho, mesa&#10;&#10;Descrição gerada automaticamente">
            <a:extLst>
              <a:ext uri="{FF2B5EF4-FFF2-40B4-BE49-F238E27FC236}">
                <a16:creationId xmlns:a16="http://schemas.microsoft.com/office/drawing/2014/main" id="{BB149E94-49A6-066B-F450-9CA2EEF92F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9504" y="1199089"/>
            <a:ext cx="2247619" cy="5504762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E4674A6F-C24B-41DB-A420-604BA31CFF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3809" y="21508"/>
            <a:ext cx="4666667" cy="4666667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F73B71EF-0848-AFA8-BD35-7BA63D6A7BD4}"/>
              </a:ext>
            </a:extLst>
          </p:cNvPr>
          <p:cNvSpPr txBox="1"/>
          <p:nvPr/>
        </p:nvSpPr>
        <p:spPr>
          <a:xfrm>
            <a:off x="-27102" y="628001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C633B369-9340-4194-898F-42A95C014B01}"/>
              </a:ext>
            </a:extLst>
          </p:cNvPr>
          <p:cNvSpPr txBox="1"/>
          <p:nvPr/>
        </p:nvSpPr>
        <p:spPr>
          <a:xfrm>
            <a:off x="243459" y="5262285"/>
            <a:ext cx="3820858" cy="461665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</a:rPr>
              <a:t>“Logo da sua Igreja”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A0685E65-F53C-4DFB-EA5A-03CB8D6DE596}"/>
              </a:ext>
            </a:extLst>
          </p:cNvPr>
          <p:cNvSpPr txBox="1"/>
          <p:nvPr/>
        </p:nvSpPr>
        <p:spPr>
          <a:xfrm>
            <a:off x="8477412" y="3647046"/>
            <a:ext cx="1731222" cy="830997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ysClr val="windowText" lastClr="000000"/>
                </a:solidFill>
              </a:rPr>
              <a:t>“Logo da sua Igreja”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BEF5FA4B-E517-0EA1-B5A6-E1F92C8C2ACB}"/>
              </a:ext>
            </a:extLst>
          </p:cNvPr>
          <p:cNvSpPr txBox="1"/>
          <p:nvPr/>
        </p:nvSpPr>
        <p:spPr>
          <a:xfrm>
            <a:off x="-27102" y="6017655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AF68C624-2C59-F9FE-CB70-35B0CA330260}"/>
              </a:ext>
            </a:extLst>
          </p:cNvPr>
          <p:cNvSpPr txBox="1"/>
          <p:nvPr/>
        </p:nvSpPr>
        <p:spPr>
          <a:xfrm>
            <a:off x="-32203" y="6031138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20/09/2026            R$ 4.000,00/Almoço            R$   7.500,00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1F030A8D-D2D5-4E33-DA6C-131009E2CDBE}"/>
              </a:ext>
            </a:extLst>
          </p:cNvPr>
          <p:cNvSpPr txBox="1"/>
          <p:nvPr/>
        </p:nvSpPr>
        <p:spPr>
          <a:xfrm>
            <a:off x="-27102" y="5497501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E176DA9C-722E-AD14-1E88-C9588A329489}"/>
              </a:ext>
            </a:extLst>
          </p:cNvPr>
          <p:cNvSpPr txBox="1"/>
          <p:nvPr/>
        </p:nvSpPr>
        <p:spPr>
          <a:xfrm>
            <a:off x="-27102" y="5235841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4B22C119-E7F4-7E9B-81A0-0BD3995F9D9D}"/>
              </a:ext>
            </a:extLst>
          </p:cNvPr>
          <p:cNvSpPr txBox="1"/>
          <p:nvPr/>
        </p:nvSpPr>
        <p:spPr>
          <a:xfrm>
            <a:off x="-27102" y="497666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3B9E83E4-F3A0-281F-2C84-1719202AD8A9}"/>
              </a:ext>
            </a:extLst>
          </p:cNvPr>
          <p:cNvSpPr txBox="1"/>
          <p:nvPr/>
        </p:nvSpPr>
        <p:spPr>
          <a:xfrm>
            <a:off x="-27102" y="471505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8DF65B4F-50FC-850C-6018-0A05CE8CAB5E}"/>
              </a:ext>
            </a:extLst>
          </p:cNvPr>
          <p:cNvSpPr txBox="1"/>
          <p:nvPr/>
        </p:nvSpPr>
        <p:spPr>
          <a:xfrm>
            <a:off x="-27102" y="4455873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4C44072F-1B93-91B9-66F6-2EE36314CEC8}"/>
              </a:ext>
            </a:extLst>
          </p:cNvPr>
          <p:cNvSpPr txBox="1"/>
          <p:nvPr/>
        </p:nvSpPr>
        <p:spPr>
          <a:xfrm>
            <a:off x="-27102" y="4194725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49F08CC4-B897-01CF-3346-68BE05ED49C1}"/>
              </a:ext>
            </a:extLst>
          </p:cNvPr>
          <p:cNvSpPr txBox="1"/>
          <p:nvPr/>
        </p:nvSpPr>
        <p:spPr>
          <a:xfrm>
            <a:off x="-27102" y="3933641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7388AF7C-0580-EAF8-64AA-374EE078A17A}"/>
              </a:ext>
            </a:extLst>
          </p:cNvPr>
          <p:cNvSpPr txBox="1"/>
          <p:nvPr/>
        </p:nvSpPr>
        <p:spPr>
          <a:xfrm>
            <a:off x="-27102" y="3672348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AE4F93C5-3763-2E28-D9FC-150A70A9EFF5}"/>
              </a:ext>
            </a:extLst>
          </p:cNvPr>
          <p:cNvSpPr txBox="1"/>
          <p:nvPr/>
        </p:nvSpPr>
        <p:spPr>
          <a:xfrm>
            <a:off x="-27102" y="3409994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548BC1AE-C18C-E523-7108-FD21EEADE376}"/>
              </a:ext>
            </a:extLst>
          </p:cNvPr>
          <p:cNvSpPr txBox="1"/>
          <p:nvPr/>
        </p:nvSpPr>
        <p:spPr>
          <a:xfrm>
            <a:off x="-27102" y="314928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3260DE87-DADC-D879-8F65-18AA00C05814}"/>
              </a:ext>
            </a:extLst>
          </p:cNvPr>
          <p:cNvSpPr txBox="1"/>
          <p:nvPr/>
        </p:nvSpPr>
        <p:spPr>
          <a:xfrm>
            <a:off x="-27102" y="2890103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9C7366F2-AB2A-7DF2-A6AF-77D526DD554B}"/>
              </a:ext>
            </a:extLst>
          </p:cNvPr>
          <p:cNvSpPr txBox="1"/>
          <p:nvPr/>
        </p:nvSpPr>
        <p:spPr>
          <a:xfrm>
            <a:off x="-27102" y="2628493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2EDE6CD7-2A88-C224-2BF3-1A80D771BD52}"/>
              </a:ext>
            </a:extLst>
          </p:cNvPr>
          <p:cNvSpPr txBox="1"/>
          <p:nvPr/>
        </p:nvSpPr>
        <p:spPr>
          <a:xfrm>
            <a:off x="-27102" y="236613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3" name="CaixaDeTexto 52">
            <a:extLst>
              <a:ext uri="{FF2B5EF4-FFF2-40B4-BE49-F238E27FC236}">
                <a16:creationId xmlns:a16="http://schemas.microsoft.com/office/drawing/2014/main" id="{670D87F6-F3B7-0F6C-B475-712F2BAEA57F}"/>
              </a:ext>
            </a:extLst>
          </p:cNvPr>
          <p:cNvSpPr txBox="1"/>
          <p:nvPr/>
        </p:nvSpPr>
        <p:spPr>
          <a:xfrm>
            <a:off x="-27102" y="210452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4" name="CaixaDeTexto 53">
            <a:extLst>
              <a:ext uri="{FF2B5EF4-FFF2-40B4-BE49-F238E27FC236}">
                <a16:creationId xmlns:a16="http://schemas.microsoft.com/office/drawing/2014/main" id="{AD6C36BD-6E67-EB5A-64B1-CC0CE3F7144E}"/>
              </a:ext>
            </a:extLst>
          </p:cNvPr>
          <p:cNvSpPr txBox="1"/>
          <p:nvPr/>
        </p:nvSpPr>
        <p:spPr>
          <a:xfrm>
            <a:off x="-32203" y="6548722"/>
            <a:ext cx="5417996" cy="318924"/>
          </a:xfrm>
          <a:prstGeom prst="rect">
            <a:avLst/>
          </a:prstGeom>
          <a:solidFill>
            <a:schemeClr val="tx1"/>
          </a:solidFill>
        </p:spPr>
        <p:txBody>
          <a:bodyPr wrap="square" lIns="36000" tIns="36000" rIns="36000" bIns="36000" rtlCol="0">
            <a:spAutoFit/>
          </a:bodyPr>
          <a:lstStyle/>
          <a:p>
            <a:r>
              <a:rPr lang="pt-BR" sz="1600" dirty="0">
                <a:solidFill>
                  <a:schemeClr val="bg1"/>
                </a:solidFill>
                <a:latin typeface="Arial Black" panose="020B0A04020102020204" pitchFamily="34" charset="0"/>
              </a:rPr>
              <a:t>DATA                  ENTRADAS               TOTAL     </a:t>
            </a:r>
          </a:p>
        </p:txBody>
      </p:sp>
      <p:sp>
        <p:nvSpPr>
          <p:cNvPr id="57" name="CaixaDeTexto 56">
            <a:extLst>
              <a:ext uri="{FF2B5EF4-FFF2-40B4-BE49-F238E27FC236}">
                <a16:creationId xmlns:a16="http://schemas.microsoft.com/office/drawing/2014/main" id="{EDEE1078-CF76-928E-1B48-BC594BE1C900}"/>
              </a:ext>
            </a:extLst>
          </p:cNvPr>
          <p:cNvSpPr txBox="1"/>
          <p:nvPr/>
        </p:nvSpPr>
        <p:spPr>
          <a:xfrm>
            <a:off x="-27102" y="1842175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8" name="CaixaDeTexto 57">
            <a:extLst>
              <a:ext uri="{FF2B5EF4-FFF2-40B4-BE49-F238E27FC236}">
                <a16:creationId xmlns:a16="http://schemas.microsoft.com/office/drawing/2014/main" id="{CBC0C0DD-657C-FEDB-776F-0AB8462C065F}"/>
              </a:ext>
            </a:extLst>
          </p:cNvPr>
          <p:cNvSpPr txBox="1"/>
          <p:nvPr/>
        </p:nvSpPr>
        <p:spPr>
          <a:xfrm>
            <a:off x="-27102" y="1578923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9" name="CaixaDeTexto 58">
            <a:extLst>
              <a:ext uri="{FF2B5EF4-FFF2-40B4-BE49-F238E27FC236}">
                <a16:creationId xmlns:a16="http://schemas.microsoft.com/office/drawing/2014/main" id="{C8F0F2C9-4C3C-FA9A-7619-E1812D3FCFFB}"/>
              </a:ext>
            </a:extLst>
          </p:cNvPr>
          <p:cNvSpPr txBox="1"/>
          <p:nvPr/>
        </p:nvSpPr>
        <p:spPr>
          <a:xfrm>
            <a:off x="-27102" y="131656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0" name="CaixaDeTexto 59">
            <a:extLst>
              <a:ext uri="{FF2B5EF4-FFF2-40B4-BE49-F238E27FC236}">
                <a16:creationId xmlns:a16="http://schemas.microsoft.com/office/drawing/2014/main" id="{A4BF13A6-C8D4-794C-0DDB-30FA36E91295}"/>
              </a:ext>
            </a:extLst>
          </p:cNvPr>
          <p:cNvSpPr txBox="1"/>
          <p:nvPr/>
        </p:nvSpPr>
        <p:spPr>
          <a:xfrm>
            <a:off x="-27102" y="105495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1" name="CaixaDeTexto 60">
            <a:extLst>
              <a:ext uri="{FF2B5EF4-FFF2-40B4-BE49-F238E27FC236}">
                <a16:creationId xmlns:a16="http://schemas.microsoft.com/office/drawing/2014/main" id="{FE2E7CD7-1270-7B12-DBCA-FADF22474C1D}"/>
              </a:ext>
            </a:extLst>
          </p:cNvPr>
          <p:cNvSpPr txBox="1"/>
          <p:nvPr/>
        </p:nvSpPr>
        <p:spPr>
          <a:xfrm>
            <a:off x="-27102" y="79292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2" name="CaixaDeTexto 61">
            <a:extLst>
              <a:ext uri="{FF2B5EF4-FFF2-40B4-BE49-F238E27FC236}">
                <a16:creationId xmlns:a16="http://schemas.microsoft.com/office/drawing/2014/main" id="{42EC8E3F-F0C4-DF72-58B8-7AEF5EFC4F81}"/>
              </a:ext>
            </a:extLst>
          </p:cNvPr>
          <p:cNvSpPr txBox="1"/>
          <p:nvPr/>
        </p:nvSpPr>
        <p:spPr>
          <a:xfrm>
            <a:off x="-26306" y="0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3" name="CaixaDeTexto 62">
            <a:extLst>
              <a:ext uri="{FF2B5EF4-FFF2-40B4-BE49-F238E27FC236}">
                <a16:creationId xmlns:a16="http://schemas.microsoft.com/office/drawing/2014/main" id="{849DC9C8-9DCF-A245-9D4C-C8A8706F0F97}"/>
              </a:ext>
            </a:extLst>
          </p:cNvPr>
          <p:cNvSpPr txBox="1"/>
          <p:nvPr/>
        </p:nvSpPr>
        <p:spPr>
          <a:xfrm>
            <a:off x="-27123" y="52865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4" name="CaixaDeTexto 63">
            <a:extLst>
              <a:ext uri="{FF2B5EF4-FFF2-40B4-BE49-F238E27FC236}">
                <a16:creationId xmlns:a16="http://schemas.microsoft.com/office/drawing/2014/main" id="{E3461F29-7C9F-F4C8-A351-B1B1FAB492B3}"/>
              </a:ext>
            </a:extLst>
          </p:cNvPr>
          <p:cNvSpPr txBox="1"/>
          <p:nvPr/>
        </p:nvSpPr>
        <p:spPr>
          <a:xfrm>
            <a:off x="-27123" y="265386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8" name="CaixaDeTexto 67">
            <a:extLst>
              <a:ext uri="{FF2B5EF4-FFF2-40B4-BE49-F238E27FC236}">
                <a16:creationId xmlns:a16="http://schemas.microsoft.com/office/drawing/2014/main" id="{1C9C8897-315B-9B1C-A5D6-F736F96E80E5}"/>
              </a:ext>
            </a:extLst>
          </p:cNvPr>
          <p:cNvSpPr txBox="1"/>
          <p:nvPr/>
        </p:nvSpPr>
        <p:spPr>
          <a:xfrm>
            <a:off x="9525000" y="249962"/>
            <a:ext cx="2667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FF0000"/>
                </a:solidFill>
              </a:rPr>
              <a:t>ALVO </a:t>
            </a:r>
          </a:p>
          <a:p>
            <a:pPr algn="ctr"/>
            <a:r>
              <a:rPr lang="pt-BR" sz="2800" b="1" dirty="0">
                <a:solidFill>
                  <a:srgbClr val="FF0000"/>
                </a:solidFill>
              </a:rPr>
              <a:t>R$ 50.000,00 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BE72F922-1AD1-F822-2FA3-3094BB7B3352}"/>
              </a:ext>
            </a:extLst>
          </p:cNvPr>
          <p:cNvSpPr txBox="1"/>
          <p:nvPr/>
        </p:nvSpPr>
        <p:spPr>
          <a:xfrm>
            <a:off x="-20501" y="6285657"/>
            <a:ext cx="5410195" cy="523220"/>
          </a:xfrm>
          <a:prstGeom prst="rect">
            <a:avLst/>
          </a:prstGeom>
          <a:noFill/>
          <a:ln>
            <a:noFill/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12/09/2026            R$ 3.500,00/Bazar               R$   3.500,00</a:t>
            </a:r>
          </a:p>
          <a:p>
            <a:endParaRPr lang="pt-BR" sz="1700" dirty="0"/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594AB567-C02B-4D35-8836-9AD150F3F1A2}"/>
              </a:ext>
            </a:extLst>
          </p:cNvPr>
          <p:cNvSpPr txBox="1"/>
          <p:nvPr/>
        </p:nvSpPr>
        <p:spPr>
          <a:xfrm>
            <a:off x="-27123" y="576164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20/09/2026            R$ 5.300,00/Ofertas            R$ 12.800,00 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AD14346D-92CD-9C5A-FBDE-F3D0A0FFB85E}"/>
              </a:ext>
            </a:extLst>
          </p:cNvPr>
          <p:cNvSpPr txBox="1"/>
          <p:nvPr/>
        </p:nvSpPr>
        <p:spPr>
          <a:xfrm>
            <a:off x="7641305" y="3082607"/>
            <a:ext cx="118837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>
                <a:solidFill>
                  <a:schemeClr val="bg1"/>
                </a:solidFill>
                <a:latin typeface="Berlin Sans FB" panose="020E0602020502020306" pitchFamily="34" charset="0"/>
                <a:cs typeface="Arial" panose="020B0604020202020204" pitchFamily="34" charset="0"/>
              </a:rPr>
              <a:t>R$ 12.800,00</a:t>
            </a:r>
          </a:p>
        </p:txBody>
      </p:sp>
      <p:pic>
        <p:nvPicPr>
          <p:cNvPr id="4" name="Picture 2" descr="Jornal Missionário 2020 - Missões Nacionais">
            <a:extLst>
              <a:ext uri="{FF2B5EF4-FFF2-40B4-BE49-F238E27FC236}">
                <a16:creationId xmlns:a16="http://schemas.microsoft.com/office/drawing/2014/main" id="{F084D12B-DD4B-CEB9-E03C-33F0AC8444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3809" y="87040"/>
            <a:ext cx="1578725" cy="524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6C486FCB-9CA0-8B97-E0D5-94BD24B8453C}"/>
              </a:ext>
            </a:extLst>
          </p:cNvPr>
          <p:cNvSpPr txBox="1"/>
          <p:nvPr/>
        </p:nvSpPr>
        <p:spPr>
          <a:xfrm>
            <a:off x="5723181" y="6401628"/>
            <a:ext cx="4307777" cy="369332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Encerramento  ­­­­­­­­­­____/____/2026</a:t>
            </a:r>
            <a:endParaRPr lang="pt-BR" sz="2000" dirty="0">
              <a:solidFill>
                <a:sysClr val="windowText" lastClr="000000"/>
              </a:solidFill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2B870625-1B69-37D5-FAFD-7CCD6E8F67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3103" y="4738487"/>
            <a:ext cx="1605628" cy="1409973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Retângulo 14">
            <a:extLst>
              <a:ext uri="{FF2B5EF4-FFF2-40B4-BE49-F238E27FC236}">
                <a16:creationId xmlns:a16="http://schemas.microsoft.com/office/drawing/2014/main" id="{13CC569D-ACF2-00BE-C094-CD2EA5600EB7}"/>
              </a:ext>
            </a:extLst>
          </p:cNvPr>
          <p:cNvSpPr/>
          <p:nvPr/>
        </p:nvSpPr>
        <p:spPr>
          <a:xfrm>
            <a:off x="-32203" y="0"/>
            <a:ext cx="5431101" cy="686764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80225B9C-563E-7564-588C-4DDC20B9B7C4}"/>
              </a:ext>
            </a:extLst>
          </p:cNvPr>
          <p:cNvSpPr/>
          <p:nvPr/>
        </p:nvSpPr>
        <p:spPr>
          <a:xfrm>
            <a:off x="5383072" y="0"/>
            <a:ext cx="6808928" cy="686764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123627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Desenho de personagem de desenho animado&#10;&#10;Descrição gerada automaticamente">
            <a:extLst>
              <a:ext uri="{FF2B5EF4-FFF2-40B4-BE49-F238E27FC236}">
                <a16:creationId xmlns:a16="http://schemas.microsoft.com/office/drawing/2014/main" id="{FD5D3044-E679-CAD3-105D-BFE4B76292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9504" y="1195499"/>
            <a:ext cx="2247619" cy="5504762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D7370B20-7085-D4D3-A78F-4AE7C23959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8722" y="14514"/>
            <a:ext cx="4666667" cy="4666667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F73B71EF-0848-AFA8-BD35-7BA63D6A7BD4}"/>
              </a:ext>
            </a:extLst>
          </p:cNvPr>
          <p:cNvSpPr txBox="1"/>
          <p:nvPr/>
        </p:nvSpPr>
        <p:spPr>
          <a:xfrm>
            <a:off x="-27102" y="628001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C633B369-9340-4194-898F-42A95C014B01}"/>
              </a:ext>
            </a:extLst>
          </p:cNvPr>
          <p:cNvSpPr txBox="1"/>
          <p:nvPr/>
        </p:nvSpPr>
        <p:spPr>
          <a:xfrm>
            <a:off x="243459" y="5262285"/>
            <a:ext cx="3820858" cy="461665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</a:rPr>
              <a:t>“Logo da sua Igreja”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A0685E65-F53C-4DFB-EA5A-03CB8D6DE596}"/>
              </a:ext>
            </a:extLst>
          </p:cNvPr>
          <p:cNvSpPr txBox="1"/>
          <p:nvPr/>
        </p:nvSpPr>
        <p:spPr>
          <a:xfrm>
            <a:off x="8477412" y="3647046"/>
            <a:ext cx="1731222" cy="830997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ysClr val="windowText" lastClr="000000"/>
                </a:solidFill>
              </a:rPr>
              <a:t>“Logo da sua Igreja”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BEF5FA4B-E517-0EA1-B5A6-E1F92C8C2ACB}"/>
              </a:ext>
            </a:extLst>
          </p:cNvPr>
          <p:cNvSpPr txBox="1"/>
          <p:nvPr/>
        </p:nvSpPr>
        <p:spPr>
          <a:xfrm>
            <a:off x="-27102" y="6017655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AF68C624-2C59-F9FE-CB70-35B0CA330260}"/>
              </a:ext>
            </a:extLst>
          </p:cNvPr>
          <p:cNvSpPr txBox="1"/>
          <p:nvPr/>
        </p:nvSpPr>
        <p:spPr>
          <a:xfrm>
            <a:off x="-27123" y="602200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20/09/2026            R$ 4.000,00/Almoço            R$   7.500,00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1F030A8D-D2D5-4E33-DA6C-131009E2CDBE}"/>
              </a:ext>
            </a:extLst>
          </p:cNvPr>
          <p:cNvSpPr txBox="1"/>
          <p:nvPr/>
        </p:nvSpPr>
        <p:spPr>
          <a:xfrm>
            <a:off x="-27102" y="5497501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27/09/2026            R$ 2.300,00/Ofertas            R$ 15.100,00 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E176DA9C-722E-AD14-1E88-C9588A329489}"/>
              </a:ext>
            </a:extLst>
          </p:cNvPr>
          <p:cNvSpPr txBox="1"/>
          <p:nvPr/>
        </p:nvSpPr>
        <p:spPr>
          <a:xfrm>
            <a:off x="-27102" y="5235841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4B22C119-E7F4-7E9B-81A0-0BD3995F9D9D}"/>
              </a:ext>
            </a:extLst>
          </p:cNvPr>
          <p:cNvSpPr txBox="1"/>
          <p:nvPr/>
        </p:nvSpPr>
        <p:spPr>
          <a:xfrm>
            <a:off x="-27102" y="497666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3B9E83E4-F3A0-281F-2C84-1719202AD8A9}"/>
              </a:ext>
            </a:extLst>
          </p:cNvPr>
          <p:cNvSpPr txBox="1"/>
          <p:nvPr/>
        </p:nvSpPr>
        <p:spPr>
          <a:xfrm>
            <a:off x="-27102" y="471505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8DF65B4F-50FC-850C-6018-0A05CE8CAB5E}"/>
              </a:ext>
            </a:extLst>
          </p:cNvPr>
          <p:cNvSpPr txBox="1"/>
          <p:nvPr/>
        </p:nvSpPr>
        <p:spPr>
          <a:xfrm>
            <a:off x="-27102" y="4455873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4C44072F-1B93-91B9-66F6-2EE36314CEC8}"/>
              </a:ext>
            </a:extLst>
          </p:cNvPr>
          <p:cNvSpPr txBox="1"/>
          <p:nvPr/>
        </p:nvSpPr>
        <p:spPr>
          <a:xfrm>
            <a:off x="-27102" y="4194725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49F08CC4-B897-01CF-3346-68BE05ED49C1}"/>
              </a:ext>
            </a:extLst>
          </p:cNvPr>
          <p:cNvSpPr txBox="1"/>
          <p:nvPr/>
        </p:nvSpPr>
        <p:spPr>
          <a:xfrm>
            <a:off x="-27102" y="3933641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7388AF7C-0580-EAF8-64AA-374EE078A17A}"/>
              </a:ext>
            </a:extLst>
          </p:cNvPr>
          <p:cNvSpPr txBox="1"/>
          <p:nvPr/>
        </p:nvSpPr>
        <p:spPr>
          <a:xfrm>
            <a:off x="-27102" y="3672348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AE4F93C5-3763-2E28-D9FC-150A70A9EFF5}"/>
              </a:ext>
            </a:extLst>
          </p:cNvPr>
          <p:cNvSpPr txBox="1"/>
          <p:nvPr/>
        </p:nvSpPr>
        <p:spPr>
          <a:xfrm>
            <a:off x="-27102" y="3409994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548BC1AE-C18C-E523-7108-FD21EEADE376}"/>
              </a:ext>
            </a:extLst>
          </p:cNvPr>
          <p:cNvSpPr txBox="1"/>
          <p:nvPr/>
        </p:nvSpPr>
        <p:spPr>
          <a:xfrm>
            <a:off x="-27102" y="314928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3260DE87-DADC-D879-8F65-18AA00C05814}"/>
              </a:ext>
            </a:extLst>
          </p:cNvPr>
          <p:cNvSpPr txBox="1"/>
          <p:nvPr/>
        </p:nvSpPr>
        <p:spPr>
          <a:xfrm>
            <a:off x="-27102" y="2890103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9C7366F2-AB2A-7DF2-A6AF-77D526DD554B}"/>
              </a:ext>
            </a:extLst>
          </p:cNvPr>
          <p:cNvSpPr txBox="1"/>
          <p:nvPr/>
        </p:nvSpPr>
        <p:spPr>
          <a:xfrm>
            <a:off x="-27102" y="2628493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2EDE6CD7-2A88-C224-2BF3-1A80D771BD52}"/>
              </a:ext>
            </a:extLst>
          </p:cNvPr>
          <p:cNvSpPr txBox="1"/>
          <p:nvPr/>
        </p:nvSpPr>
        <p:spPr>
          <a:xfrm>
            <a:off x="-27102" y="236613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3" name="CaixaDeTexto 52">
            <a:extLst>
              <a:ext uri="{FF2B5EF4-FFF2-40B4-BE49-F238E27FC236}">
                <a16:creationId xmlns:a16="http://schemas.microsoft.com/office/drawing/2014/main" id="{670D87F6-F3B7-0F6C-B475-712F2BAEA57F}"/>
              </a:ext>
            </a:extLst>
          </p:cNvPr>
          <p:cNvSpPr txBox="1"/>
          <p:nvPr/>
        </p:nvSpPr>
        <p:spPr>
          <a:xfrm>
            <a:off x="-27102" y="210452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4" name="CaixaDeTexto 53">
            <a:extLst>
              <a:ext uri="{FF2B5EF4-FFF2-40B4-BE49-F238E27FC236}">
                <a16:creationId xmlns:a16="http://schemas.microsoft.com/office/drawing/2014/main" id="{AD6C36BD-6E67-EB5A-64B1-CC0CE3F7144E}"/>
              </a:ext>
            </a:extLst>
          </p:cNvPr>
          <p:cNvSpPr txBox="1"/>
          <p:nvPr/>
        </p:nvSpPr>
        <p:spPr>
          <a:xfrm>
            <a:off x="-32203" y="6548722"/>
            <a:ext cx="5417996" cy="318924"/>
          </a:xfrm>
          <a:prstGeom prst="rect">
            <a:avLst/>
          </a:prstGeom>
          <a:solidFill>
            <a:schemeClr val="tx1"/>
          </a:solidFill>
        </p:spPr>
        <p:txBody>
          <a:bodyPr wrap="square" lIns="36000" tIns="36000" rIns="36000" bIns="36000" rtlCol="0">
            <a:spAutoFit/>
          </a:bodyPr>
          <a:lstStyle/>
          <a:p>
            <a:r>
              <a:rPr lang="pt-BR" sz="1600" dirty="0">
                <a:solidFill>
                  <a:schemeClr val="bg1"/>
                </a:solidFill>
                <a:latin typeface="Arial Black" panose="020B0A04020102020204" pitchFamily="34" charset="0"/>
              </a:rPr>
              <a:t>DATA                  ENTRADAS               TOTAL     </a:t>
            </a:r>
          </a:p>
        </p:txBody>
      </p:sp>
      <p:sp>
        <p:nvSpPr>
          <p:cNvPr id="57" name="CaixaDeTexto 56">
            <a:extLst>
              <a:ext uri="{FF2B5EF4-FFF2-40B4-BE49-F238E27FC236}">
                <a16:creationId xmlns:a16="http://schemas.microsoft.com/office/drawing/2014/main" id="{EDEE1078-CF76-928E-1B48-BC594BE1C900}"/>
              </a:ext>
            </a:extLst>
          </p:cNvPr>
          <p:cNvSpPr txBox="1"/>
          <p:nvPr/>
        </p:nvSpPr>
        <p:spPr>
          <a:xfrm>
            <a:off x="-27102" y="1842175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8" name="CaixaDeTexto 57">
            <a:extLst>
              <a:ext uri="{FF2B5EF4-FFF2-40B4-BE49-F238E27FC236}">
                <a16:creationId xmlns:a16="http://schemas.microsoft.com/office/drawing/2014/main" id="{CBC0C0DD-657C-FEDB-776F-0AB8462C065F}"/>
              </a:ext>
            </a:extLst>
          </p:cNvPr>
          <p:cNvSpPr txBox="1"/>
          <p:nvPr/>
        </p:nvSpPr>
        <p:spPr>
          <a:xfrm>
            <a:off x="-27102" y="1578923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9" name="CaixaDeTexto 58">
            <a:extLst>
              <a:ext uri="{FF2B5EF4-FFF2-40B4-BE49-F238E27FC236}">
                <a16:creationId xmlns:a16="http://schemas.microsoft.com/office/drawing/2014/main" id="{C8F0F2C9-4C3C-FA9A-7619-E1812D3FCFFB}"/>
              </a:ext>
            </a:extLst>
          </p:cNvPr>
          <p:cNvSpPr txBox="1"/>
          <p:nvPr/>
        </p:nvSpPr>
        <p:spPr>
          <a:xfrm>
            <a:off x="-27102" y="131656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0" name="CaixaDeTexto 59">
            <a:extLst>
              <a:ext uri="{FF2B5EF4-FFF2-40B4-BE49-F238E27FC236}">
                <a16:creationId xmlns:a16="http://schemas.microsoft.com/office/drawing/2014/main" id="{A4BF13A6-C8D4-794C-0DDB-30FA36E91295}"/>
              </a:ext>
            </a:extLst>
          </p:cNvPr>
          <p:cNvSpPr txBox="1"/>
          <p:nvPr/>
        </p:nvSpPr>
        <p:spPr>
          <a:xfrm>
            <a:off x="-27102" y="105495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1" name="CaixaDeTexto 60">
            <a:extLst>
              <a:ext uri="{FF2B5EF4-FFF2-40B4-BE49-F238E27FC236}">
                <a16:creationId xmlns:a16="http://schemas.microsoft.com/office/drawing/2014/main" id="{FE2E7CD7-1270-7B12-DBCA-FADF22474C1D}"/>
              </a:ext>
            </a:extLst>
          </p:cNvPr>
          <p:cNvSpPr txBox="1"/>
          <p:nvPr/>
        </p:nvSpPr>
        <p:spPr>
          <a:xfrm>
            <a:off x="-27102" y="79292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2" name="CaixaDeTexto 61">
            <a:extLst>
              <a:ext uri="{FF2B5EF4-FFF2-40B4-BE49-F238E27FC236}">
                <a16:creationId xmlns:a16="http://schemas.microsoft.com/office/drawing/2014/main" id="{42EC8E3F-F0C4-DF72-58B8-7AEF5EFC4F81}"/>
              </a:ext>
            </a:extLst>
          </p:cNvPr>
          <p:cNvSpPr txBox="1"/>
          <p:nvPr/>
        </p:nvSpPr>
        <p:spPr>
          <a:xfrm>
            <a:off x="-26306" y="0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3" name="CaixaDeTexto 62">
            <a:extLst>
              <a:ext uri="{FF2B5EF4-FFF2-40B4-BE49-F238E27FC236}">
                <a16:creationId xmlns:a16="http://schemas.microsoft.com/office/drawing/2014/main" id="{849DC9C8-9DCF-A245-9D4C-C8A8706F0F97}"/>
              </a:ext>
            </a:extLst>
          </p:cNvPr>
          <p:cNvSpPr txBox="1"/>
          <p:nvPr/>
        </p:nvSpPr>
        <p:spPr>
          <a:xfrm>
            <a:off x="-27123" y="52865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4" name="CaixaDeTexto 63">
            <a:extLst>
              <a:ext uri="{FF2B5EF4-FFF2-40B4-BE49-F238E27FC236}">
                <a16:creationId xmlns:a16="http://schemas.microsoft.com/office/drawing/2014/main" id="{E3461F29-7C9F-F4C8-A351-B1B1FAB492B3}"/>
              </a:ext>
            </a:extLst>
          </p:cNvPr>
          <p:cNvSpPr txBox="1"/>
          <p:nvPr/>
        </p:nvSpPr>
        <p:spPr>
          <a:xfrm>
            <a:off x="-27123" y="265386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8" name="CaixaDeTexto 67">
            <a:extLst>
              <a:ext uri="{FF2B5EF4-FFF2-40B4-BE49-F238E27FC236}">
                <a16:creationId xmlns:a16="http://schemas.microsoft.com/office/drawing/2014/main" id="{1C9C8897-315B-9B1C-A5D6-F736F96E80E5}"/>
              </a:ext>
            </a:extLst>
          </p:cNvPr>
          <p:cNvSpPr txBox="1"/>
          <p:nvPr/>
        </p:nvSpPr>
        <p:spPr>
          <a:xfrm>
            <a:off x="9525000" y="249962"/>
            <a:ext cx="2667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FF0000"/>
                </a:solidFill>
              </a:rPr>
              <a:t>ALVO </a:t>
            </a:r>
          </a:p>
          <a:p>
            <a:pPr algn="ctr"/>
            <a:r>
              <a:rPr lang="pt-BR" sz="2800" b="1" dirty="0">
                <a:solidFill>
                  <a:srgbClr val="FF0000"/>
                </a:solidFill>
              </a:rPr>
              <a:t>R$ 50.000,00 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BE72F922-1AD1-F822-2FA3-3094BB7B3352}"/>
              </a:ext>
            </a:extLst>
          </p:cNvPr>
          <p:cNvSpPr txBox="1"/>
          <p:nvPr/>
        </p:nvSpPr>
        <p:spPr>
          <a:xfrm>
            <a:off x="-20501" y="6285657"/>
            <a:ext cx="5410195" cy="523220"/>
          </a:xfrm>
          <a:prstGeom prst="rect">
            <a:avLst/>
          </a:prstGeom>
          <a:noFill/>
          <a:ln>
            <a:noFill/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12/09/2026            R$ 3.500,00/Bazar               R$   3.500,00</a:t>
            </a:r>
          </a:p>
          <a:p>
            <a:endParaRPr lang="pt-BR" sz="1700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8AF2D89-274E-6062-F752-CA4E01E3EBA2}"/>
              </a:ext>
            </a:extLst>
          </p:cNvPr>
          <p:cNvSpPr txBox="1"/>
          <p:nvPr/>
        </p:nvSpPr>
        <p:spPr>
          <a:xfrm>
            <a:off x="-27123" y="576164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20/09/2026            R$ 5.300,00/Ofertas            R$ 12.800,00 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638055E-B29D-3B30-661E-EACA7DE5930A}"/>
              </a:ext>
            </a:extLst>
          </p:cNvPr>
          <p:cNvSpPr txBox="1"/>
          <p:nvPr/>
        </p:nvSpPr>
        <p:spPr>
          <a:xfrm>
            <a:off x="7502052" y="2658007"/>
            <a:ext cx="15049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solidFill>
                  <a:schemeClr val="bg1"/>
                </a:solidFill>
                <a:latin typeface="Berlin Sans FB" panose="020E0602020502020306" pitchFamily="34" charset="0"/>
                <a:cs typeface="Arial" panose="020B0604020202020204" pitchFamily="34" charset="0"/>
              </a:rPr>
              <a:t>R$ 15.100,00</a:t>
            </a:r>
          </a:p>
        </p:txBody>
      </p:sp>
      <p:pic>
        <p:nvPicPr>
          <p:cNvPr id="13" name="Picture 2" descr="Jornal Missionário 2020 - Missões Nacionais">
            <a:extLst>
              <a:ext uri="{FF2B5EF4-FFF2-40B4-BE49-F238E27FC236}">
                <a16:creationId xmlns:a16="http://schemas.microsoft.com/office/drawing/2014/main" id="{168EB2C2-D60D-38F7-3C86-283268CB31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3809" y="87040"/>
            <a:ext cx="1578725" cy="524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31258CCA-AA96-6D37-9142-2A841F541467}"/>
              </a:ext>
            </a:extLst>
          </p:cNvPr>
          <p:cNvSpPr txBox="1"/>
          <p:nvPr/>
        </p:nvSpPr>
        <p:spPr>
          <a:xfrm>
            <a:off x="5723181" y="6401628"/>
            <a:ext cx="4307777" cy="369332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Encerramento  ­­­­­­­­­­____/____/2026</a:t>
            </a:r>
            <a:endParaRPr lang="pt-BR" sz="2000" dirty="0">
              <a:solidFill>
                <a:sysClr val="windowText" lastClr="000000"/>
              </a:solidFill>
            </a:endParaRP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116AA0E8-DD56-CFB7-4840-DFB9E0B9143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3103" y="4738487"/>
            <a:ext cx="1605628" cy="1409973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Retângulo 17">
            <a:extLst>
              <a:ext uri="{FF2B5EF4-FFF2-40B4-BE49-F238E27FC236}">
                <a16:creationId xmlns:a16="http://schemas.microsoft.com/office/drawing/2014/main" id="{B90ACE1A-9A02-CD49-8D3E-4223241D2D09}"/>
              </a:ext>
            </a:extLst>
          </p:cNvPr>
          <p:cNvSpPr/>
          <p:nvPr/>
        </p:nvSpPr>
        <p:spPr>
          <a:xfrm>
            <a:off x="-32203" y="0"/>
            <a:ext cx="5431101" cy="686764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B903EFB2-6D0D-813C-87EF-B5C7CC171746}"/>
              </a:ext>
            </a:extLst>
          </p:cNvPr>
          <p:cNvSpPr/>
          <p:nvPr/>
        </p:nvSpPr>
        <p:spPr>
          <a:xfrm>
            <a:off x="5383072" y="0"/>
            <a:ext cx="6808928" cy="686764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16729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DE333A9C-8E11-F144-B605-028C88D0AC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4977" y="18291"/>
            <a:ext cx="4666667" cy="4666667"/>
          </a:xfrm>
          <a:prstGeom prst="rect">
            <a:avLst/>
          </a:prstGeom>
        </p:spPr>
      </p:pic>
      <p:pic>
        <p:nvPicPr>
          <p:cNvPr id="3" name="Imagem 2" descr="Desenho de personagem de desenho animado&#10;&#10;Descrição gerada automaticamente">
            <a:extLst>
              <a:ext uri="{FF2B5EF4-FFF2-40B4-BE49-F238E27FC236}">
                <a16:creationId xmlns:a16="http://schemas.microsoft.com/office/drawing/2014/main" id="{A32E0A13-17C3-EF30-740B-76E529021E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9504" y="1199089"/>
            <a:ext cx="2247619" cy="5504762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F73B71EF-0848-AFA8-BD35-7BA63D6A7BD4}"/>
              </a:ext>
            </a:extLst>
          </p:cNvPr>
          <p:cNvSpPr txBox="1"/>
          <p:nvPr/>
        </p:nvSpPr>
        <p:spPr>
          <a:xfrm>
            <a:off x="-27102" y="628001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C633B369-9340-4194-898F-42A95C014B01}"/>
              </a:ext>
            </a:extLst>
          </p:cNvPr>
          <p:cNvSpPr txBox="1"/>
          <p:nvPr/>
        </p:nvSpPr>
        <p:spPr>
          <a:xfrm>
            <a:off x="243459" y="5262285"/>
            <a:ext cx="3820858" cy="461665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</a:rPr>
              <a:t>“Logo da sua Igreja”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A0685E65-F53C-4DFB-EA5A-03CB8D6DE596}"/>
              </a:ext>
            </a:extLst>
          </p:cNvPr>
          <p:cNvSpPr txBox="1"/>
          <p:nvPr/>
        </p:nvSpPr>
        <p:spPr>
          <a:xfrm>
            <a:off x="8477412" y="3647046"/>
            <a:ext cx="1731222" cy="830997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ysClr val="windowText" lastClr="000000"/>
                </a:solidFill>
              </a:rPr>
              <a:t>“Logo da sua Igreja”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BEF5FA4B-E517-0EA1-B5A6-E1F92C8C2ACB}"/>
              </a:ext>
            </a:extLst>
          </p:cNvPr>
          <p:cNvSpPr txBox="1"/>
          <p:nvPr/>
        </p:nvSpPr>
        <p:spPr>
          <a:xfrm>
            <a:off x="-27102" y="6017655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AF68C624-2C59-F9FE-CB70-35B0CA330260}"/>
              </a:ext>
            </a:extLst>
          </p:cNvPr>
          <p:cNvSpPr txBox="1"/>
          <p:nvPr/>
        </p:nvSpPr>
        <p:spPr>
          <a:xfrm>
            <a:off x="-32203" y="6017655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20/09/2026            R$ 4.000,00/Almoço            R$   7.500,00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1F030A8D-D2D5-4E33-DA6C-131009E2CDBE}"/>
              </a:ext>
            </a:extLst>
          </p:cNvPr>
          <p:cNvSpPr txBox="1"/>
          <p:nvPr/>
        </p:nvSpPr>
        <p:spPr>
          <a:xfrm>
            <a:off x="-27102" y="5497501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27/09/2026            R$ 2.300,00/Ofertas            R$ 15.100,00 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E176DA9C-722E-AD14-1E88-C9588A329489}"/>
              </a:ext>
            </a:extLst>
          </p:cNvPr>
          <p:cNvSpPr txBox="1"/>
          <p:nvPr/>
        </p:nvSpPr>
        <p:spPr>
          <a:xfrm>
            <a:off x="-27102" y="5235841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03/10/2026            R$ 9.500,00/ Feira               R$ 24.600,00 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4B22C119-E7F4-7E9B-81A0-0BD3995F9D9D}"/>
              </a:ext>
            </a:extLst>
          </p:cNvPr>
          <p:cNvSpPr txBox="1"/>
          <p:nvPr/>
        </p:nvSpPr>
        <p:spPr>
          <a:xfrm>
            <a:off x="-27102" y="497666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3B9E83E4-F3A0-281F-2C84-1719202AD8A9}"/>
              </a:ext>
            </a:extLst>
          </p:cNvPr>
          <p:cNvSpPr txBox="1"/>
          <p:nvPr/>
        </p:nvSpPr>
        <p:spPr>
          <a:xfrm>
            <a:off x="-27102" y="471505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8DF65B4F-50FC-850C-6018-0A05CE8CAB5E}"/>
              </a:ext>
            </a:extLst>
          </p:cNvPr>
          <p:cNvSpPr txBox="1"/>
          <p:nvPr/>
        </p:nvSpPr>
        <p:spPr>
          <a:xfrm>
            <a:off x="-27102" y="4455873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4C44072F-1B93-91B9-66F6-2EE36314CEC8}"/>
              </a:ext>
            </a:extLst>
          </p:cNvPr>
          <p:cNvSpPr txBox="1"/>
          <p:nvPr/>
        </p:nvSpPr>
        <p:spPr>
          <a:xfrm>
            <a:off x="-27102" y="4194725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49F08CC4-B897-01CF-3346-68BE05ED49C1}"/>
              </a:ext>
            </a:extLst>
          </p:cNvPr>
          <p:cNvSpPr txBox="1"/>
          <p:nvPr/>
        </p:nvSpPr>
        <p:spPr>
          <a:xfrm>
            <a:off x="-27102" y="3933641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7388AF7C-0580-EAF8-64AA-374EE078A17A}"/>
              </a:ext>
            </a:extLst>
          </p:cNvPr>
          <p:cNvSpPr txBox="1"/>
          <p:nvPr/>
        </p:nvSpPr>
        <p:spPr>
          <a:xfrm>
            <a:off x="-27102" y="3672348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AE4F93C5-3763-2E28-D9FC-150A70A9EFF5}"/>
              </a:ext>
            </a:extLst>
          </p:cNvPr>
          <p:cNvSpPr txBox="1"/>
          <p:nvPr/>
        </p:nvSpPr>
        <p:spPr>
          <a:xfrm>
            <a:off x="-27102" y="3409994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548BC1AE-C18C-E523-7108-FD21EEADE376}"/>
              </a:ext>
            </a:extLst>
          </p:cNvPr>
          <p:cNvSpPr txBox="1"/>
          <p:nvPr/>
        </p:nvSpPr>
        <p:spPr>
          <a:xfrm>
            <a:off x="-27102" y="314928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3260DE87-DADC-D879-8F65-18AA00C05814}"/>
              </a:ext>
            </a:extLst>
          </p:cNvPr>
          <p:cNvSpPr txBox="1"/>
          <p:nvPr/>
        </p:nvSpPr>
        <p:spPr>
          <a:xfrm>
            <a:off x="-27102" y="2890103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9C7366F2-AB2A-7DF2-A6AF-77D526DD554B}"/>
              </a:ext>
            </a:extLst>
          </p:cNvPr>
          <p:cNvSpPr txBox="1"/>
          <p:nvPr/>
        </p:nvSpPr>
        <p:spPr>
          <a:xfrm>
            <a:off x="-27102" y="2628493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2EDE6CD7-2A88-C224-2BF3-1A80D771BD52}"/>
              </a:ext>
            </a:extLst>
          </p:cNvPr>
          <p:cNvSpPr txBox="1"/>
          <p:nvPr/>
        </p:nvSpPr>
        <p:spPr>
          <a:xfrm>
            <a:off x="-27102" y="236613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3" name="CaixaDeTexto 52">
            <a:extLst>
              <a:ext uri="{FF2B5EF4-FFF2-40B4-BE49-F238E27FC236}">
                <a16:creationId xmlns:a16="http://schemas.microsoft.com/office/drawing/2014/main" id="{670D87F6-F3B7-0F6C-B475-712F2BAEA57F}"/>
              </a:ext>
            </a:extLst>
          </p:cNvPr>
          <p:cNvSpPr txBox="1"/>
          <p:nvPr/>
        </p:nvSpPr>
        <p:spPr>
          <a:xfrm>
            <a:off x="-27102" y="210452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4" name="CaixaDeTexto 53">
            <a:extLst>
              <a:ext uri="{FF2B5EF4-FFF2-40B4-BE49-F238E27FC236}">
                <a16:creationId xmlns:a16="http://schemas.microsoft.com/office/drawing/2014/main" id="{AD6C36BD-6E67-EB5A-64B1-CC0CE3F7144E}"/>
              </a:ext>
            </a:extLst>
          </p:cNvPr>
          <p:cNvSpPr txBox="1"/>
          <p:nvPr/>
        </p:nvSpPr>
        <p:spPr>
          <a:xfrm>
            <a:off x="-32203" y="6548722"/>
            <a:ext cx="5417996" cy="318924"/>
          </a:xfrm>
          <a:prstGeom prst="rect">
            <a:avLst/>
          </a:prstGeom>
          <a:solidFill>
            <a:schemeClr val="tx1"/>
          </a:solidFill>
        </p:spPr>
        <p:txBody>
          <a:bodyPr wrap="square" lIns="36000" tIns="36000" rIns="36000" bIns="36000" rtlCol="0">
            <a:spAutoFit/>
          </a:bodyPr>
          <a:lstStyle/>
          <a:p>
            <a:r>
              <a:rPr lang="pt-BR" sz="1600" dirty="0">
                <a:solidFill>
                  <a:schemeClr val="bg1"/>
                </a:solidFill>
                <a:latin typeface="Arial Black" panose="020B0A04020102020204" pitchFamily="34" charset="0"/>
              </a:rPr>
              <a:t>DATA                  ENTRADAS               TOTAL     </a:t>
            </a:r>
          </a:p>
        </p:txBody>
      </p:sp>
      <p:sp>
        <p:nvSpPr>
          <p:cNvPr id="57" name="CaixaDeTexto 56">
            <a:extLst>
              <a:ext uri="{FF2B5EF4-FFF2-40B4-BE49-F238E27FC236}">
                <a16:creationId xmlns:a16="http://schemas.microsoft.com/office/drawing/2014/main" id="{EDEE1078-CF76-928E-1B48-BC594BE1C900}"/>
              </a:ext>
            </a:extLst>
          </p:cNvPr>
          <p:cNvSpPr txBox="1"/>
          <p:nvPr/>
        </p:nvSpPr>
        <p:spPr>
          <a:xfrm>
            <a:off x="-27102" y="1842175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8" name="CaixaDeTexto 57">
            <a:extLst>
              <a:ext uri="{FF2B5EF4-FFF2-40B4-BE49-F238E27FC236}">
                <a16:creationId xmlns:a16="http://schemas.microsoft.com/office/drawing/2014/main" id="{CBC0C0DD-657C-FEDB-776F-0AB8462C065F}"/>
              </a:ext>
            </a:extLst>
          </p:cNvPr>
          <p:cNvSpPr txBox="1"/>
          <p:nvPr/>
        </p:nvSpPr>
        <p:spPr>
          <a:xfrm>
            <a:off x="-27102" y="1578923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9" name="CaixaDeTexto 58">
            <a:extLst>
              <a:ext uri="{FF2B5EF4-FFF2-40B4-BE49-F238E27FC236}">
                <a16:creationId xmlns:a16="http://schemas.microsoft.com/office/drawing/2014/main" id="{C8F0F2C9-4C3C-FA9A-7619-E1812D3FCFFB}"/>
              </a:ext>
            </a:extLst>
          </p:cNvPr>
          <p:cNvSpPr txBox="1"/>
          <p:nvPr/>
        </p:nvSpPr>
        <p:spPr>
          <a:xfrm>
            <a:off x="-27102" y="131656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0" name="CaixaDeTexto 59">
            <a:extLst>
              <a:ext uri="{FF2B5EF4-FFF2-40B4-BE49-F238E27FC236}">
                <a16:creationId xmlns:a16="http://schemas.microsoft.com/office/drawing/2014/main" id="{A4BF13A6-C8D4-794C-0DDB-30FA36E91295}"/>
              </a:ext>
            </a:extLst>
          </p:cNvPr>
          <p:cNvSpPr txBox="1"/>
          <p:nvPr/>
        </p:nvSpPr>
        <p:spPr>
          <a:xfrm>
            <a:off x="-27102" y="105495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1" name="CaixaDeTexto 60">
            <a:extLst>
              <a:ext uri="{FF2B5EF4-FFF2-40B4-BE49-F238E27FC236}">
                <a16:creationId xmlns:a16="http://schemas.microsoft.com/office/drawing/2014/main" id="{FE2E7CD7-1270-7B12-DBCA-FADF22474C1D}"/>
              </a:ext>
            </a:extLst>
          </p:cNvPr>
          <p:cNvSpPr txBox="1"/>
          <p:nvPr/>
        </p:nvSpPr>
        <p:spPr>
          <a:xfrm>
            <a:off x="-27102" y="79292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2" name="CaixaDeTexto 61">
            <a:extLst>
              <a:ext uri="{FF2B5EF4-FFF2-40B4-BE49-F238E27FC236}">
                <a16:creationId xmlns:a16="http://schemas.microsoft.com/office/drawing/2014/main" id="{42EC8E3F-F0C4-DF72-58B8-7AEF5EFC4F81}"/>
              </a:ext>
            </a:extLst>
          </p:cNvPr>
          <p:cNvSpPr txBox="1"/>
          <p:nvPr/>
        </p:nvSpPr>
        <p:spPr>
          <a:xfrm>
            <a:off x="-26306" y="0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3" name="CaixaDeTexto 62">
            <a:extLst>
              <a:ext uri="{FF2B5EF4-FFF2-40B4-BE49-F238E27FC236}">
                <a16:creationId xmlns:a16="http://schemas.microsoft.com/office/drawing/2014/main" id="{849DC9C8-9DCF-A245-9D4C-C8A8706F0F97}"/>
              </a:ext>
            </a:extLst>
          </p:cNvPr>
          <p:cNvSpPr txBox="1"/>
          <p:nvPr/>
        </p:nvSpPr>
        <p:spPr>
          <a:xfrm>
            <a:off x="-27123" y="52865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4" name="CaixaDeTexto 63">
            <a:extLst>
              <a:ext uri="{FF2B5EF4-FFF2-40B4-BE49-F238E27FC236}">
                <a16:creationId xmlns:a16="http://schemas.microsoft.com/office/drawing/2014/main" id="{E3461F29-7C9F-F4C8-A351-B1B1FAB492B3}"/>
              </a:ext>
            </a:extLst>
          </p:cNvPr>
          <p:cNvSpPr txBox="1"/>
          <p:nvPr/>
        </p:nvSpPr>
        <p:spPr>
          <a:xfrm>
            <a:off x="-27123" y="265386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8" name="CaixaDeTexto 67">
            <a:extLst>
              <a:ext uri="{FF2B5EF4-FFF2-40B4-BE49-F238E27FC236}">
                <a16:creationId xmlns:a16="http://schemas.microsoft.com/office/drawing/2014/main" id="{1C9C8897-315B-9B1C-A5D6-F736F96E80E5}"/>
              </a:ext>
            </a:extLst>
          </p:cNvPr>
          <p:cNvSpPr txBox="1"/>
          <p:nvPr/>
        </p:nvSpPr>
        <p:spPr>
          <a:xfrm>
            <a:off x="9525000" y="249962"/>
            <a:ext cx="2667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FF0000"/>
                </a:solidFill>
              </a:rPr>
              <a:t>ALVO </a:t>
            </a:r>
          </a:p>
          <a:p>
            <a:pPr algn="ctr"/>
            <a:r>
              <a:rPr lang="pt-BR" sz="2800" b="1" dirty="0">
                <a:solidFill>
                  <a:srgbClr val="FF0000"/>
                </a:solidFill>
              </a:rPr>
              <a:t>R$ 50.000,00 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BE72F922-1AD1-F822-2FA3-3094BB7B3352}"/>
              </a:ext>
            </a:extLst>
          </p:cNvPr>
          <p:cNvSpPr txBox="1"/>
          <p:nvPr/>
        </p:nvSpPr>
        <p:spPr>
          <a:xfrm>
            <a:off x="-20501" y="6285657"/>
            <a:ext cx="5410195" cy="523220"/>
          </a:xfrm>
          <a:prstGeom prst="rect">
            <a:avLst/>
          </a:prstGeom>
          <a:noFill/>
          <a:ln>
            <a:noFill/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12/09/2026            R$ 3.500,00/Bazar               R$   3.500,00</a:t>
            </a:r>
          </a:p>
          <a:p>
            <a:endParaRPr lang="pt-BR" sz="1700" dirty="0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EEF4A2FE-26D6-559A-475E-DF3BBE947A0A}"/>
              </a:ext>
            </a:extLst>
          </p:cNvPr>
          <p:cNvSpPr txBox="1"/>
          <p:nvPr/>
        </p:nvSpPr>
        <p:spPr>
          <a:xfrm>
            <a:off x="-27123" y="576164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20/09/2026            R$ 5.300,00/Ofertas            R$ 12.800,00 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EFFB29FC-BE16-6F42-FE23-592A4C82CDC2}"/>
              </a:ext>
            </a:extLst>
          </p:cNvPr>
          <p:cNvSpPr txBox="1"/>
          <p:nvPr/>
        </p:nvSpPr>
        <p:spPr>
          <a:xfrm>
            <a:off x="7438145" y="2262144"/>
            <a:ext cx="15770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latin typeface="Berlin Sans FB" panose="020E0602020502020306" pitchFamily="34" charset="0"/>
                <a:cs typeface="Arial" panose="020B0604020202020204" pitchFamily="34" charset="0"/>
              </a:rPr>
              <a:t>R$ 24.600,00</a:t>
            </a:r>
          </a:p>
        </p:txBody>
      </p:sp>
      <p:pic>
        <p:nvPicPr>
          <p:cNvPr id="6" name="Picture 2" descr="Jornal Missionário 2020 - Missões Nacionais">
            <a:extLst>
              <a:ext uri="{FF2B5EF4-FFF2-40B4-BE49-F238E27FC236}">
                <a16:creationId xmlns:a16="http://schemas.microsoft.com/office/drawing/2014/main" id="{C09654D0-9326-C352-BFAE-40C63A8352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3809" y="87040"/>
            <a:ext cx="1578725" cy="524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AC947272-0144-B77A-129E-6135D65ED79D}"/>
              </a:ext>
            </a:extLst>
          </p:cNvPr>
          <p:cNvSpPr txBox="1"/>
          <p:nvPr/>
        </p:nvSpPr>
        <p:spPr>
          <a:xfrm>
            <a:off x="5723181" y="6401628"/>
            <a:ext cx="4307777" cy="369332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Encerramento  ­­­­­­­­­­____/____/2026</a:t>
            </a:r>
            <a:endParaRPr lang="pt-BR" sz="2000" dirty="0">
              <a:solidFill>
                <a:sysClr val="windowText" lastClr="000000"/>
              </a:solidFill>
            </a:endParaRP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0D0383F9-7F21-D7FA-8F0E-5BDB3613FDC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3103" y="4738487"/>
            <a:ext cx="1605628" cy="1409973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Retângulo 17">
            <a:extLst>
              <a:ext uri="{FF2B5EF4-FFF2-40B4-BE49-F238E27FC236}">
                <a16:creationId xmlns:a16="http://schemas.microsoft.com/office/drawing/2014/main" id="{8818D279-C35D-1DCF-2774-3BF15B0524E8}"/>
              </a:ext>
            </a:extLst>
          </p:cNvPr>
          <p:cNvSpPr/>
          <p:nvPr/>
        </p:nvSpPr>
        <p:spPr>
          <a:xfrm>
            <a:off x="-32203" y="0"/>
            <a:ext cx="5431101" cy="686764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16B0A210-BB25-1A3C-E40A-F96DD75BB4D5}"/>
              </a:ext>
            </a:extLst>
          </p:cNvPr>
          <p:cNvSpPr/>
          <p:nvPr/>
        </p:nvSpPr>
        <p:spPr>
          <a:xfrm>
            <a:off x="5383072" y="0"/>
            <a:ext cx="6808928" cy="686764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80758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CaixaDeTexto 62">
            <a:extLst>
              <a:ext uri="{FF2B5EF4-FFF2-40B4-BE49-F238E27FC236}">
                <a16:creationId xmlns:a16="http://schemas.microsoft.com/office/drawing/2014/main" id="{849DC9C8-9DCF-A245-9D4C-C8A8706F0F97}"/>
              </a:ext>
            </a:extLst>
          </p:cNvPr>
          <p:cNvSpPr txBox="1"/>
          <p:nvPr/>
        </p:nvSpPr>
        <p:spPr>
          <a:xfrm>
            <a:off x="-27123" y="52865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1" name="CaixaDeTexto 60">
            <a:extLst>
              <a:ext uri="{FF2B5EF4-FFF2-40B4-BE49-F238E27FC236}">
                <a16:creationId xmlns:a16="http://schemas.microsoft.com/office/drawing/2014/main" id="{FE2E7CD7-1270-7B12-DBCA-FADF22474C1D}"/>
              </a:ext>
            </a:extLst>
          </p:cNvPr>
          <p:cNvSpPr txBox="1"/>
          <p:nvPr/>
        </p:nvSpPr>
        <p:spPr>
          <a:xfrm>
            <a:off x="-27102" y="79292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pic>
        <p:nvPicPr>
          <p:cNvPr id="13" name="Imagem 12" descr="Desenho de personagem de desenho animado&#10;&#10;Descrição gerada automaticamente">
            <a:extLst>
              <a:ext uri="{FF2B5EF4-FFF2-40B4-BE49-F238E27FC236}">
                <a16:creationId xmlns:a16="http://schemas.microsoft.com/office/drawing/2014/main" id="{60CF88DC-9FDB-1045-07B2-886EE3BE25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9504" y="1201607"/>
            <a:ext cx="2247619" cy="5504762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3C2700CA-285A-3743-81FA-E839480C33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07833" y="20864"/>
            <a:ext cx="4666667" cy="4666667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F73B71EF-0848-AFA8-BD35-7BA63D6A7BD4}"/>
              </a:ext>
            </a:extLst>
          </p:cNvPr>
          <p:cNvSpPr txBox="1"/>
          <p:nvPr/>
        </p:nvSpPr>
        <p:spPr>
          <a:xfrm>
            <a:off x="-27102" y="628001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C633B369-9340-4194-898F-42A95C014B01}"/>
              </a:ext>
            </a:extLst>
          </p:cNvPr>
          <p:cNvSpPr txBox="1"/>
          <p:nvPr/>
        </p:nvSpPr>
        <p:spPr>
          <a:xfrm>
            <a:off x="243459" y="5262285"/>
            <a:ext cx="3820858" cy="461665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</a:rPr>
              <a:t>“Logo da sua Igreja”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A0685E65-F53C-4DFB-EA5A-03CB8D6DE596}"/>
              </a:ext>
            </a:extLst>
          </p:cNvPr>
          <p:cNvSpPr txBox="1"/>
          <p:nvPr/>
        </p:nvSpPr>
        <p:spPr>
          <a:xfrm>
            <a:off x="8477412" y="3647046"/>
            <a:ext cx="1731222" cy="830997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ysClr val="windowText" lastClr="000000"/>
                </a:solidFill>
              </a:rPr>
              <a:t>“Logo da sua Igreja”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BEF5FA4B-E517-0EA1-B5A6-E1F92C8C2ACB}"/>
              </a:ext>
            </a:extLst>
          </p:cNvPr>
          <p:cNvSpPr txBox="1"/>
          <p:nvPr/>
        </p:nvSpPr>
        <p:spPr>
          <a:xfrm>
            <a:off x="-27102" y="6017655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AF68C624-2C59-F9FE-CB70-35B0CA330260}"/>
              </a:ext>
            </a:extLst>
          </p:cNvPr>
          <p:cNvSpPr txBox="1"/>
          <p:nvPr/>
        </p:nvSpPr>
        <p:spPr>
          <a:xfrm>
            <a:off x="-32203" y="6017655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20/09/2026            R$ 4.000,00/Almoço            R$   7.500,00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1F030A8D-D2D5-4E33-DA6C-131009E2CDBE}"/>
              </a:ext>
            </a:extLst>
          </p:cNvPr>
          <p:cNvSpPr txBox="1"/>
          <p:nvPr/>
        </p:nvSpPr>
        <p:spPr>
          <a:xfrm>
            <a:off x="-27102" y="5497501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27/09/2026            R$ 2.300,00/Ofertas            R$ 15.100,00 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E176DA9C-722E-AD14-1E88-C9588A329489}"/>
              </a:ext>
            </a:extLst>
          </p:cNvPr>
          <p:cNvSpPr txBox="1"/>
          <p:nvPr/>
        </p:nvSpPr>
        <p:spPr>
          <a:xfrm>
            <a:off x="-27102" y="5235841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03/10/2026            R$ 9.500,00/ Feira                R$ 24.600,00 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4B22C119-E7F4-7E9B-81A0-0BD3995F9D9D}"/>
              </a:ext>
            </a:extLst>
          </p:cNvPr>
          <p:cNvSpPr txBox="1"/>
          <p:nvPr/>
        </p:nvSpPr>
        <p:spPr>
          <a:xfrm>
            <a:off x="-27102" y="497666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04/10/2026            R$ 11.000,00/Ofertas          R$ 35.600,00 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3B9E83E4-F3A0-281F-2C84-1719202AD8A9}"/>
              </a:ext>
            </a:extLst>
          </p:cNvPr>
          <p:cNvSpPr txBox="1"/>
          <p:nvPr/>
        </p:nvSpPr>
        <p:spPr>
          <a:xfrm>
            <a:off x="-27102" y="471505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8DF65B4F-50FC-850C-6018-0A05CE8CAB5E}"/>
              </a:ext>
            </a:extLst>
          </p:cNvPr>
          <p:cNvSpPr txBox="1"/>
          <p:nvPr/>
        </p:nvSpPr>
        <p:spPr>
          <a:xfrm>
            <a:off x="-27102" y="4455873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4C44072F-1B93-91B9-66F6-2EE36314CEC8}"/>
              </a:ext>
            </a:extLst>
          </p:cNvPr>
          <p:cNvSpPr txBox="1"/>
          <p:nvPr/>
        </p:nvSpPr>
        <p:spPr>
          <a:xfrm>
            <a:off x="-27102" y="4194725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49F08CC4-B897-01CF-3346-68BE05ED49C1}"/>
              </a:ext>
            </a:extLst>
          </p:cNvPr>
          <p:cNvSpPr txBox="1"/>
          <p:nvPr/>
        </p:nvSpPr>
        <p:spPr>
          <a:xfrm>
            <a:off x="-27102" y="3933641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7388AF7C-0580-EAF8-64AA-374EE078A17A}"/>
              </a:ext>
            </a:extLst>
          </p:cNvPr>
          <p:cNvSpPr txBox="1"/>
          <p:nvPr/>
        </p:nvSpPr>
        <p:spPr>
          <a:xfrm>
            <a:off x="-27102" y="3672348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AE4F93C5-3763-2E28-D9FC-150A70A9EFF5}"/>
              </a:ext>
            </a:extLst>
          </p:cNvPr>
          <p:cNvSpPr txBox="1"/>
          <p:nvPr/>
        </p:nvSpPr>
        <p:spPr>
          <a:xfrm>
            <a:off x="-27102" y="3409994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548BC1AE-C18C-E523-7108-FD21EEADE376}"/>
              </a:ext>
            </a:extLst>
          </p:cNvPr>
          <p:cNvSpPr txBox="1"/>
          <p:nvPr/>
        </p:nvSpPr>
        <p:spPr>
          <a:xfrm>
            <a:off x="-27102" y="314928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3260DE87-DADC-D879-8F65-18AA00C05814}"/>
              </a:ext>
            </a:extLst>
          </p:cNvPr>
          <p:cNvSpPr txBox="1"/>
          <p:nvPr/>
        </p:nvSpPr>
        <p:spPr>
          <a:xfrm>
            <a:off x="-27102" y="2890103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9C7366F2-AB2A-7DF2-A6AF-77D526DD554B}"/>
              </a:ext>
            </a:extLst>
          </p:cNvPr>
          <p:cNvSpPr txBox="1"/>
          <p:nvPr/>
        </p:nvSpPr>
        <p:spPr>
          <a:xfrm>
            <a:off x="-27102" y="2628493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2EDE6CD7-2A88-C224-2BF3-1A80D771BD52}"/>
              </a:ext>
            </a:extLst>
          </p:cNvPr>
          <p:cNvSpPr txBox="1"/>
          <p:nvPr/>
        </p:nvSpPr>
        <p:spPr>
          <a:xfrm>
            <a:off x="-27102" y="236613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3" name="CaixaDeTexto 52">
            <a:extLst>
              <a:ext uri="{FF2B5EF4-FFF2-40B4-BE49-F238E27FC236}">
                <a16:creationId xmlns:a16="http://schemas.microsoft.com/office/drawing/2014/main" id="{670D87F6-F3B7-0F6C-B475-712F2BAEA57F}"/>
              </a:ext>
            </a:extLst>
          </p:cNvPr>
          <p:cNvSpPr txBox="1"/>
          <p:nvPr/>
        </p:nvSpPr>
        <p:spPr>
          <a:xfrm>
            <a:off x="-27102" y="210452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4" name="CaixaDeTexto 53">
            <a:extLst>
              <a:ext uri="{FF2B5EF4-FFF2-40B4-BE49-F238E27FC236}">
                <a16:creationId xmlns:a16="http://schemas.microsoft.com/office/drawing/2014/main" id="{AD6C36BD-6E67-EB5A-64B1-CC0CE3F7144E}"/>
              </a:ext>
            </a:extLst>
          </p:cNvPr>
          <p:cNvSpPr txBox="1"/>
          <p:nvPr/>
        </p:nvSpPr>
        <p:spPr>
          <a:xfrm>
            <a:off x="-32203" y="6548722"/>
            <a:ext cx="5417996" cy="318924"/>
          </a:xfrm>
          <a:prstGeom prst="rect">
            <a:avLst/>
          </a:prstGeom>
          <a:solidFill>
            <a:schemeClr val="tx1"/>
          </a:solidFill>
        </p:spPr>
        <p:txBody>
          <a:bodyPr wrap="square" lIns="36000" tIns="36000" rIns="36000" bIns="36000" rtlCol="0">
            <a:spAutoFit/>
          </a:bodyPr>
          <a:lstStyle/>
          <a:p>
            <a:r>
              <a:rPr lang="pt-BR" sz="1600" dirty="0">
                <a:solidFill>
                  <a:schemeClr val="bg1"/>
                </a:solidFill>
                <a:latin typeface="Arial Black" panose="020B0A04020102020204" pitchFamily="34" charset="0"/>
              </a:rPr>
              <a:t>DATA                  ENTRADAS               TOTAL     </a:t>
            </a:r>
          </a:p>
        </p:txBody>
      </p:sp>
      <p:sp>
        <p:nvSpPr>
          <p:cNvPr id="57" name="CaixaDeTexto 56">
            <a:extLst>
              <a:ext uri="{FF2B5EF4-FFF2-40B4-BE49-F238E27FC236}">
                <a16:creationId xmlns:a16="http://schemas.microsoft.com/office/drawing/2014/main" id="{EDEE1078-CF76-928E-1B48-BC594BE1C900}"/>
              </a:ext>
            </a:extLst>
          </p:cNvPr>
          <p:cNvSpPr txBox="1"/>
          <p:nvPr/>
        </p:nvSpPr>
        <p:spPr>
          <a:xfrm>
            <a:off x="-27102" y="1842175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8" name="CaixaDeTexto 57">
            <a:extLst>
              <a:ext uri="{FF2B5EF4-FFF2-40B4-BE49-F238E27FC236}">
                <a16:creationId xmlns:a16="http://schemas.microsoft.com/office/drawing/2014/main" id="{CBC0C0DD-657C-FEDB-776F-0AB8462C065F}"/>
              </a:ext>
            </a:extLst>
          </p:cNvPr>
          <p:cNvSpPr txBox="1"/>
          <p:nvPr/>
        </p:nvSpPr>
        <p:spPr>
          <a:xfrm>
            <a:off x="-27102" y="1578923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9" name="CaixaDeTexto 58">
            <a:extLst>
              <a:ext uri="{FF2B5EF4-FFF2-40B4-BE49-F238E27FC236}">
                <a16:creationId xmlns:a16="http://schemas.microsoft.com/office/drawing/2014/main" id="{C8F0F2C9-4C3C-FA9A-7619-E1812D3FCFFB}"/>
              </a:ext>
            </a:extLst>
          </p:cNvPr>
          <p:cNvSpPr txBox="1"/>
          <p:nvPr/>
        </p:nvSpPr>
        <p:spPr>
          <a:xfrm>
            <a:off x="-27102" y="131656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0" name="CaixaDeTexto 59">
            <a:extLst>
              <a:ext uri="{FF2B5EF4-FFF2-40B4-BE49-F238E27FC236}">
                <a16:creationId xmlns:a16="http://schemas.microsoft.com/office/drawing/2014/main" id="{A4BF13A6-C8D4-794C-0DDB-30FA36E91295}"/>
              </a:ext>
            </a:extLst>
          </p:cNvPr>
          <p:cNvSpPr txBox="1"/>
          <p:nvPr/>
        </p:nvSpPr>
        <p:spPr>
          <a:xfrm>
            <a:off x="-27102" y="105495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2" name="CaixaDeTexto 61">
            <a:extLst>
              <a:ext uri="{FF2B5EF4-FFF2-40B4-BE49-F238E27FC236}">
                <a16:creationId xmlns:a16="http://schemas.microsoft.com/office/drawing/2014/main" id="{42EC8E3F-F0C4-DF72-58B8-7AEF5EFC4F81}"/>
              </a:ext>
            </a:extLst>
          </p:cNvPr>
          <p:cNvSpPr txBox="1"/>
          <p:nvPr/>
        </p:nvSpPr>
        <p:spPr>
          <a:xfrm>
            <a:off x="-26306" y="0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4" name="CaixaDeTexto 63">
            <a:extLst>
              <a:ext uri="{FF2B5EF4-FFF2-40B4-BE49-F238E27FC236}">
                <a16:creationId xmlns:a16="http://schemas.microsoft.com/office/drawing/2014/main" id="{E3461F29-7C9F-F4C8-A351-B1B1FAB492B3}"/>
              </a:ext>
            </a:extLst>
          </p:cNvPr>
          <p:cNvSpPr txBox="1"/>
          <p:nvPr/>
        </p:nvSpPr>
        <p:spPr>
          <a:xfrm>
            <a:off x="-27123" y="265386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8" name="CaixaDeTexto 67">
            <a:extLst>
              <a:ext uri="{FF2B5EF4-FFF2-40B4-BE49-F238E27FC236}">
                <a16:creationId xmlns:a16="http://schemas.microsoft.com/office/drawing/2014/main" id="{1C9C8897-315B-9B1C-A5D6-F736F96E80E5}"/>
              </a:ext>
            </a:extLst>
          </p:cNvPr>
          <p:cNvSpPr txBox="1"/>
          <p:nvPr/>
        </p:nvSpPr>
        <p:spPr>
          <a:xfrm>
            <a:off x="9525000" y="249962"/>
            <a:ext cx="2667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FF0000"/>
                </a:solidFill>
              </a:rPr>
              <a:t>ALVO </a:t>
            </a:r>
          </a:p>
          <a:p>
            <a:pPr algn="ctr"/>
            <a:r>
              <a:rPr lang="pt-BR" sz="2800" b="1" dirty="0">
                <a:solidFill>
                  <a:srgbClr val="FF0000"/>
                </a:solidFill>
              </a:rPr>
              <a:t>R$ 50.000,00 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BE72F922-1AD1-F822-2FA3-3094BB7B3352}"/>
              </a:ext>
            </a:extLst>
          </p:cNvPr>
          <p:cNvSpPr txBox="1"/>
          <p:nvPr/>
        </p:nvSpPr>
        <p:spPr>
          <a:xfrm>
            <a:off x="-20501" y="6285657"/>
            <a:ext cx="5410195" cy="261610"/>
          </a:xfrm>
          <a:prstGeom prst="rect">
            <a:avLst/>
          </a:prstGeom>
          <a:noFill/>
          <a:ln>
            <a:noFill/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12/09/2026            R$ 3.500,00/Bazar               R$   3.500,00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483211AB-83C3-3730-8860-CC3B518D71E4}"/>
              </a:ext>
            </a:extLst>
          </p:cNvPr>
          <p:cNvSpPr txBox="1"/>
          <p:nvPr/>
        </p:nvSpPr>
        <p:spPr>
          <a:xfrm>
            <a:off x="-27123" y="576164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20/09/2026            R$ 5.300,00/Ofertas            R$ 12.800,00 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952ECA06-CD25-3CEE-CA64-48AAC2AE9823}"/>
              </a:ext>
            </a:extLst>
          </p:cNvPr>
          <p:cNvSpPr txBox="1"/>
          <p:nvPr/>
        </p:nvSpPr>
        <p:spPr>
          <a:xfrm>
            <a:off x="6986450" y="1437849"/>
            <a:ext cx="1643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>
                <a:solidFill>
                  <a:schemeClr val="bg1"/>
                </a:solidFill>
                <a:latin typeface="Berlin Sans FB" panose="020E0602020502020306" pitchFamily="34" charset="0"/>
                <a:cs typeface="Arial" panose="020B0604020202020204" pitchFamily="34" charset="0"/>
              </a:rPr>
              <a:t>R$ 35.600,00</a:t>
            </a:r>
          </a:p>
        </p:txBody>
      </p:sp>
      <p:pic>
        <p:nvPicPr>
          <p:cNvPr id="4" name="Picture 2" descr="Jornal Missionário 2020 - Missões Nacionais">
            <a:extLst>
              <a:ext uri="{FF2B5EF4-FFF2-40B4-BE49-F238E27FC236}">
                <a16:creationId xmlns:a16="http://schemas.microsoft.com/office/drawing/2014/main" id="{C73B81F6-3F15-424C-C778-6D30670FD9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3809" y="87040"/>
            <a:ext cx="1578725" cy="524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CED966F4-2EB3-CBFC-52F3-178014ABBE66}"/>
              </a:ext>
            </a:extLst>
          </p:cNvPr>
          <p:cNvSpPr txBox="1"/>
          <p:nvPr/>
        </p:nvSpPr>
        <p:spPr>
          <a:xfrm>
            <a:off x="5723181" y="6401628"/>
            <a:ext cx="4307777" cy="369332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Encerramento  ­­­­­­­­­­____/____/2026</a:t>
            </a:r>
            <a:endParaRPr lang="pt-BR" sz="2000" dirty="0">
              <a:solidFill>
                <a:sysClr val="windowText" lastClr="000000"/>
              </a:solidFill>
            </a:endParaRPr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C33DEF8D-7893-6EED-C852-250F4C7989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3103" y="4738487"/>
            <a:ext cx="1605628" cy="1409973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Retângulo 15">
            <a:extLst>
              <a:ext uri="{FF2B5EF4-FFF2-40B4-BE49-F238E27FC236}">
                <a16:creationId xmlns:a16="http://schemas.microsoft.com/office/drawing/2014/main" id="{53D2877D-238A-5B74-81D4-209BE0DEF3A3}"/>
              </a:ext>
            </a:extLst>
          </p:cNvPr>
          <p:cNvSpPr/>
          <p:nvPr/>
        </p:nvSpPr>
        <p:spPr>
          <a:xfrm>
            <a:off x="-32203" y="0"/>
            <a:ext cx="5431101" cy="686764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667AD59C-4225-F3FA-991A-3ABB2AE46569}"/>
              </a:ext>
            </a:extLst>
          </p:cNvPr>
          <p:cNvSpPr/>
          <p:nvPr/>
        </p:nvSpPr>
        <p:spPr>
          <a:xfrm>
            <a:off x="5383072" y="0"/>
            <a:ext cx="6808928" cy="686764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55265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215BE421-0839-4D4E-3224-D3232DDC14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4977" y="21009"/>
            <a:ext cx="4666667" cy="4666667"/>
          </a:xfrm>
          <a:prstGeom prst="rect">
            <a:avLst/>
          </a:prstGeom>
        </p:spPr>
      </p:pic>
      <p:pic>
        <p:nvPicPr>
          <p:cNvPr id="3" name="Imagem 2" descr="Desenho de personagem de desenho animado&#10;&#10;Descrição gerada automaticamente">
            <a:extLst>
              <a:ext uri="{FF2B5EF4-FFF2-40B4-BE49-F238E27FC236}">
                <a16:creationId xmlns:a16="http://schemas.microsoft.com/office/drawing/2014/main" id="{F6976D07-BF72-F6DF-2100-4E1D43F6C1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9504" y="1199089"/>
            <a:ext cx="2247619" cy="5504762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F73B71EF-0848-AFA8-BD35-7BA63D6A7BD4}"/>
              </a:ext>
            </a:extLst>
          </p:cNvPr>
          <p:cNvSpPr txBox="1"/>
          <p:nvPr/>
        </p:nvSpPr>
        <p:spPr>
          <a:xfrm>
            <a:off x="-27102" y="628001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C633B369-9340-4194-898F-42A95C014B01}"/>
              </a:ext>
            </a:extLst>
          </p:cNvPr>
          <p:cNvSpPr txBox="1"/>
          <p:nvPr/>
        </p:nvSpPr>
        <p:spPr>
          <a:xfrm>
            <a:off x="243459" y="5262285"/>
            <a:ext cx="3820858" cy="461665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</a:rPr>
              <a:t>“Logo da sua Igreja”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A0685E65-F53C-4DFB-EA5A-03CB8D6DE596}"/>
              </a:ext>
            </a:extLst>
          </p:cNvPr>
          <p:cNvSpPr txBox="1"/>
          <p:nvPr/>
        </p:nvSpPr>
        <p:spPr>
          <a:xfrm>
            <a:off x="8477412" y="3647046"/>
            <a:ext cx="1731222" cy="830997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ysClr val="windowText" lastClr="000000"/>
                </a:solidFill>
              </a:rPr>
              <a:t>“Logo da sua Igreja”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BEF5FA4B-E517-0EA1-B5A6-E1F92C8C2ACB}"/>
              </a:ext>
            </a:extLst>
          </p:cNvPr>
          <p:cNvSpPr txBox="1"/>
          <p:nvPr/>
        </p:nvSpPr>
        <p:spPr>
          <a:xfrm>
            <a:off x="-27102" y="6017655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AF68C624-2C59-F9FE-CB70-35B0CA330260}"/>
              </a:ext>
            </a:extLst>
          </p:cNvPr>
          <p:cNvSpPr txBox="1"/>
          <p:nvPr/>
        </p:nvSpPr>
        <p:spPr>
          <a:xfrm>
            <a:off x="-33703" y="6017655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20/09/2026            R$ 4.000,00/Almoço            R$   7.500,00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1F030A8D-D2D5-4E33-DA6C-131009E2CDBE}"/>
              </a:ext>
            </a:extLst>
          </p:cNvPr>
          <p:cNvSpPr txBox="1"/>
          <p:nvPr/>
        </p:nvSpPr>
        <p:spPr>
          <a:xfrm>
            <a:off x="-27102" y="5497501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27/09/2026            R$ 2.300,00/Ofertas            R$ 15.100,00 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E176DA9C-722E-AD14-1E88-C9588A329489}"/>
              </a:ext>
            </a:extLst>
          </p:cNvPr>
          <p:cNvSpPr txBox="1"/>
          <p:nvPr/>
        </p:nvSpPr>
        <p:spPr>
          <a:xfrm>
            <a:off x="-27102" y="5235841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03/10/2026            R$ 9.500,00/ Feira                R$ 24.600,00 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4B22C119-E7F4-7E9B-81A0-0BD3995F9D9D}"/>
              </a:ext>
            </a:extLst>
          </p:cNvPr>
          <p:cNvSpPr txBox="1"/>
          <p:nvPr/>
        </p:nvSpPr>
        <p:spPr>
          <a:xfrm>
            <a:off x="-27102" y="497666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04/10/2026            R$ 11.000,00/Ofertas          R$ 35.600,00 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3B9E83E4-F3A0-281F-2C84-1719202AD8A9}"/>
              </a:ext>
            </a:extLst>
          </p:cNvPr>
          <p:cNvSpPr txBox="1"/>
          <p:nvPr/>
        </p:nvSpPr>
        <p:spPr>
          <a:xfrm>
            <a:off x="-27102" y="471505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24/10/2026            R$ 2.500,00/Chá                   R$ 38.100,00 </a:t>
            </a: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8DF65B4F-50FC-850C-6018-0A05CE8CAB5E}"/>
              </a:ext>
            </a:extLst>
          </p:cNvPr>
          <p:cNvSpPr txBox="1"/>
          <p:nvPr/>
        </p:nvSpPr>
        <p:spPr>
          <a:xfrm>
            <a:off x="-27102" y="4455873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4C44072F-1B93-91B9-66F6-2EE36314CEC8}"/>
              </a:ext>
            </a:extLst>
          </p:cNvPr>
          <p:cNvSpPr txBox="1"/>
          <p:nvPr/>
        </p:nvSpPr>
        <p:spPr>
          <a:xfrm>
            <a:off x="-27102" y="4194725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49F08CC4-B897-01CF-3346-68BE05ED49C1}"/>
              </a:ext>
            </a:extLst>
          </p:cNvPr>
          <p:cNvSpPr txBox="1"/>
          <p:nvPr/>
        </p:nvSpPr>
        <p:spPr>
          <a:xfrm>
            <a:off x="-27102" y="3933641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7388AF7C-0580-EAF8-64AA-374EE078A17A}"/>
              </a:ext>
            </a:extLst>
          </p:cNvPr>
          <p:cNvSpPr txBox="1"/>
          <p:nvPr/>
        </p:nvSpPr>
        <p:spPr>
          <a:xfrm>
            <a:off x="-27102" y="3672348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AE4F93C5-3763-2E28-D9FC-150A70A9EFF5}"/>
              </a:ext>
            </a:extLst>
          </p:cNvPr>
          <p:cNvSpPr txBox="1"/>
          <p:nvPr/>
        </p:nvSpPr>
        <p:spPr>
          <a:xfrm>
            <a:off x="-27102" y="3409994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548BC1AE-C18C-E523-7108-FD21EEADE376}"/>
              </a:ext>
            </a:extLst>
          </p:cNvPr>
          <p:cNvSpPr txBox="1"/>
          <p:nvPr/>
        </p:nvSpPr>
        <p:spPr>
          <a:xfrm>
            <a:off x="-27102" y="314928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3260DE87-DADC-D879-8F65-18AA00C05814}"/>
              </a:ext>
            </a:extLst>
          </p:cNvPr>
          <p:cNvSpPr txBox="1"/>
          <p:nvPr/>
        </p:nvSpPr>
        <p:spPr>
          <a:xfrm>
            <a:off x="-27102" y="2890103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9C7366F2-AB2A-7DF2-A6AF-77D526DD554B}"/>
              </a:ext>
            </a:extLst>
          </p:cNvPr>
          <p:cNvSpPr txBox="1"/>
          <p:nvPr/>
        </p:nvSpPr>
        <p:spPr>
          <a:xfrm>
            <a:off x="-27102" y="2628493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2EDE6CD7-2A88-C224-2BF3-1A80D771BD52}"/>
              </a:ext>
            </a:extLst>
          </p:cNvPr>
          <p:cNvSpPr txBox="1"/>
          <p:nvPr/>
        </p:nvSpPr>
        <p:spPr>
          <a:xfrm>
            <a:off x="-27102" y="236613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3" name="CaixaDeTexto 52">
            <a:extLst>
              <a:ext uri="{FF2B5EF4-FFF2-40B4-BE49-F238E27FC236}">
                <a16:creationId xmlns:a16="http://schemas.microsoft.com/office/drawing/2014/main" id="{670D87F6-F3B7-0F6C-B475-712F2BAEA57F}"/>
              </a:ext>
            </a:extLst>
          </p:cNvPr>
          <p:cNvSpPr txBox="1"/>
          <p:nvPr/>
        </p:nvSpPr>
        <p:spPr>
          <a:xfrm>
            <a:off x="-27102" y="210452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4" name="CaixaDeTexto 53">
            <a:extLst>
              <a:ext uri="{FF2B5EF4-FFF2-40B4-BE49-F238E27FC236}">
                <a16:creationId xmlns:a16="http://schemas.microsoft.com/office/drawing/2014/main" id="{AD6C36BD-6E67-EB5A-64B1-CC0CE3F7144E}"/>
              </a:ext>
            </a:extLst>
          </p:cNvPr>
          <p:cNvSpPr txBox="1"/>
          <p:nvPr/>
        </p:nvSpPr>
        <p:spPr>
          <a:xfrm>
            <a:off x="-32203" y="6548722"/>
            <a:ext cx="5417996" cy="318924"/>
          </a:xfrm>
          <a:prstGeom prst="rect">
            <a:avLst/>
          </a:prstGeom>
          <a:solidFill>
            <a:schemeClr val="tx1"/>
          </a:solidFill>
        </p:spPr>
        <p:txBody>
          <a:bodyPr wrap="square" lIns="36000" tIns="36000" rIns="36000" bIns="36000" rtlCol="0">
            <a:spAutoFit/>
          </a:bodyPr>
          <a:lstStyle/>
          <a:p>
            <a:r>
              <a:rPr lang="pt-BR" sz="1600" dirty="0">
                <a:solidFill>
                  <a:schemeClr val="bg1"/>
                </a:solidFill>
                <a:latin typeface="Arial Black" panose="020B0A04020102020204" pitchFamily="34" charset="0"/>
              </a:rPr>
              <a:t>DATA                  ENTRADAS               TOTAL     </a:t>
            </a:r>
          </a:p>
        </p:txBody>
      </p:sp>
      <p:sp>
        <p:nvSpPr>
          <p:cNvPr id="57" name="CaixaDeTexto 56">
            <a:extLst>
              <a:ext uri="{FF2B5EF4-FFF2-40B4-BE49-F238E27FC236}">
                <a16:creationId xmlns:a16="http://schemas.microsoft.com/office/drawing/2014/main" id="{EDEE1078-CF76-928E-1B48-BC594BE1C900}"/>
              </a:ext>
            </a:extLst>
          </p:cNvPr>
          <p:cNvSpPr txBox="1"/>
          <p:nvPr/>
        </p:nvSpPr>
        <p:spPr>
          <a:xfrm>
            <a:off x="-27102" y="1842175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8" name="CaixaDeTexto 57">
            <a:extLst>
              <a:ext uri="{FF2B5EF4-FFF2-40B4-BE49-F238E27FC236}">
                <a16:creationId xmlns:a16="http://schemas.microsoft.com/office/drawing/2014/main" id="{CBC0C0DD-657C-FEDB-776F-0AB8462C065F}"/>
              </a:ext>
            </a:extLst>
          </p:cNvPr>
          <p:cNvSpPr txBox="1"/>
          <p:nvPr/>
        </p:nvSpPr>
        <p:spPr>
          <a:xfrm>
            <a:off x="-27102" y="1578923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9" name="CaixaDeTexto 58">
            <a:extLst>
              <a:ext uri="{FF2B5EF4-FFF2-40B4-BE49-F238E27FC236}">
                <a16:creationId xmlns:a16="http://schemas.microsoft.com/office/drawing/2014/main" id="{C8F0F2C9-4C3C-FA9A-7619-E1812D3FCFFB}"/>
              </a:ext>
            </a:extLst>
          </p:cNvPr>
          <p:cNvSpPr txBox="1"/>
          <p:nvPr/>
        </p:nvSpPr>
        <p:spPr>
          <a:xfrm>
            <a:off x="-27102" y="131656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0" name="CaixaDeTexto 59">
            <a:extLst>
              <a:ext uri="{FF2B5EF4-FFF2-40B4-BE49-F238E27FC236}">
                <a16:creationId xmlns:a16="http://schemas.microsoft.com/office/drawing/2014/main" id="{A4BF13A6-C8D4-794C-0DDB-30FA36E91295}"/>
              </a:ext>
            </a:extLst>
          </p:cNvPr>
          <p:cNvSpPr txBox="1"/>
          <p:nvPr/>
        </p:nvSpPr>
        <p:spPr>
          <a:xfrm>
            <a:off x="-27102" y="105495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1" name="CaixaDeTexto 60">
            <a:extLst>
              <a:ext uri="{FF2B5EF4-FFF2-40B4-BE49-F238E27FC236}">
                <a16:creationId xmlns:a16="http://schemas.microsoft.com/office/drawing/2014/main" id="{FE2E7CD7-1270-7B12-DBCA-FADF22474C1D}"/>
              </a:ext>
            </a:extLst>
          </p:cNvPr>
          <p:cNvSpPr txBox="1"/>
          <p:nvPr/>
        </p:nvSpPr>
        <p:spPr>
          <a:xfrm>
            <a:off x="-27102" y="79292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2" name="CaixaDeTexto 61">
            <a:extLst>
              <a:ext uri="{FF2B5EF4-FFF2-40B4-BE49-F238E27FC236}">
                <a16:creationId xmlns:a16="http://schemas.microsoft.com/office/drawing/2014/main" id="{42EC8E3F-F0C4-DF72-58B8-7AEF5EFC4F81}"/>
              </a:ext>
            </a:extLst>
          </p:cNvPr>
          <p:cNvSpPr txBox="1"/>
          <p:nvPr/>
        </p:nvSpPr>
        <p:spPr>
          <a:xfrm>
            <a:off x="-26306" y="0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3" name="CaixaDeTexto 62">
            <a:extLst>
              <a:ext uri="{FF2B5EF4-FFF2-40B4-BE49-F238E27FC236}">
                <a16:creationId xmlns:a16="http://schemas.microsoft.com/office/drawing/2014/main" id="{849DC9C8-9DCF-A245-9D4C-C8A8706F0F97}"/>
              </a:ext>
            </a:extLst>
          </p:cNvPr>
          <p:cNvSpPr txBox="1"/>
          <p:nvPr/>
        </p:nvSpPr>
        <p:spPr>
          <a:xfrm>
            <a:off x="-27123" y="52865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4" name="CaixaDeTexto 63">
            <a:extLst>
              <a:ext uri="{FF2B5EF4-FFF2-40B4-BE49-F238E27FC236}">
                <a16:creationId xmlns:a16="http://schemas.microsoft.com/office/drawing/2014/main" id="{E3461F29-7C9F-F4C8-A351-B1B1FAB492B3}"/>
              </a:ext>
            </a:extLst>
          </p:cNvPr>
          <p:cNvSpPr txBox="1"/>
          <p:nvPr/>
        </p:nvSpPr>
        <p:spPr>
          <a:xfrm>
            <a:off x="-27123" y="265386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8" name="CaixaDeTexto 67">
            <a:extLst>
              <a:ext uri="{FF2B5EF4-FFF2-40B4-BE49-F238E27FC236}">
                <a16:creationId xmlns:a16="http://schemas.microsoft.com/office/drawing/2014/main" id="{1C9C8897-315B-9B1C-A5D6-F736F96E80E5}"/>
              </a:ext>
            </a:extLst>
          </p:cNvPr>
          <p:cNvSpPr txBox="1"/>
          <p:nvPr/>
        </p:nvSpPr>
        <p:spPr>
          <a:xfrm>
            <a:off x="9525000" y="249962"/>
            <a:ext cx="2667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FF0000"/>
                </a:solidFill>
              </a:rPr>
              <a:t>ALVO </a:t>
            </a:r>
          </a:p>
          <a:p>
            <a:pPr algn="ctr"/>
            <a:r>
              <a:rPr lang="pt-BR" sz="2800" b="1" dirty="0">
                <a:solidFill>
                  <a:srgbClr val="FF0000"/>
                </a:solidFill>
              </a:rPr>
              <a:t>R$ 50.000,00 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BE72F922-1AD1-F822-2FA3-3094BB7B3352}"/>
              </a:ext>
            </a:extLst>
          </p:cNvPr>
          <p:cNvSpPr txBox="1"/>
          <p:nvPr/>
        </p:nvSpPr>
        <p:spPr>
          <a:xfrm>
            <a:off x="-20501" y="6285657"/>
            <a:ext cx="5410195" cy="523220"/>
          </a:xfrm>
          <a:prstGeom prst="rect">
            <a:avLst/>
          </a:prstGeom>
          <a:noFill/>
          <a:ln>
            <a:noFill/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12/09/2026            R$ 3.500,00/Bazar               R$   3.500,00</a:t>
            </a:r>
          </a:p>
          <a:p>
            <a:endParaRPr lang="pt-BR" sz="1700" dirty="0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56E1E1FB-F2AB-8374-5B5C-A87C74F54CDA}"/>
              </a:ext>
            </a:extLst>
          </p:cNvPr>
          <p:cNvSpPr txBox="1"/>
          <p:nvPr/>
        </p:nvSpPr>
        <p:spPr>
          <a:xfrm>
            <a:off x="-27123" y="576164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20/09/2026            R$ 5.300,00/Ofertas            R$ 12.800,00 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B5D15860-78FD-EF52-F061-BA4B8C174BE7}"/>
              </a:ext>
            </a:extLst>
          </p:cNvPr>
          <p:cNvSpPr txBox="1"/>
          <p:nvPr/>
        </p:nvSpPr>
        <p:spPr>
          <a:xfrm>
            <a:off x="6585812" y="1116514"/>
            <a:ext cx="19866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  <a:latin typeface="Berlin Sans FB" panose="020E0602020502020306" pitchFamily="34" charset="0"/>
                <a:cs typeface="Arial" panose="020B0604020202020204" pitchFamily="34" charset="0"/>
              </a:rPr>
              <a:t>R$ 38.100,00</a:t>
            </a:r>
          </a:p>
        </p:txBody>
      </p:sp>
      <p:pic>
        <p:nvPicPr>
          <p:cNvPr id="6" name="Picture 2" descr="Jornal Missionário 2020 - Missões Nacionais">
            <a:extLst>
              <a:ext uri="{FF2B5EF4-FFF2-40B4-BE49-F238E27FC236}">
                <a16:creationId xmlns:a16="http://schemas.microsoft.com/office/drawing/2014/main" id="{6B70660F-A437-5BCE-F7FE-B7526945A1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3809" y="87040"/>
            <a:ext cx="1578725" cy="524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62A2EAC6-0367-E085-7322-BCC30E911301}"/>
              </a:ext>
            </a:extLst>
          </p:cNvPr>
          <p:cNvSpPr txBox="1"/>
          <p:nvPr/>
        </p:nvSpPr>
        <p:spPr>
          <a:xfrm>
            <a:off x="5723181" y="6401628"/>
            <a:ext cx="4307777" cy="369332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Encerramento  ­­­­­­­­­­____/____/2026</a:t>
            </a:r>
            <a:endParaRPr lang="pt-BR" sz="2000" dirty="0">
              <a:solidFill>
                <a:sysClr val="windowText" lastClr="000000"/>
              </a:solidFill>
            </a:endParaRP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5005CEBB-3F06-F853-8E57-CF1466DC6A8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3103" y="4738487"/>
            <a:ext cx="1605628" cy="1409973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Retângulo 17">
            <a:extLst>
              <a:ext uri="{FF2B5EF4-FFF2-40B4-BE49-F238E27FC236}">
                <a16:creationId xmlns:a16="http://schemas.microsoft.com/office/drawing/2014/main" id="{E08562ED-6AF9-3193-F7D6-00AE20E72C47}"/>
              </a:ext>
            </a:extLst>
          </p:cNvPr>
          <p:cNvSpPr/>
          <p:nvPr/>
        </p:nvSpPr>
        <p:spPr>
          <a:xfrm>
            <a:off x="-32203" y="0"/>
            <a:ext cx="5431101" cy="686764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4B90EC5D-9009-6E5C-039F-7221FBDDB36F}"/>
              </a:ext>
            </a:extLst>
          </p:cNvPr>
          <p:cNvSpPr/>
          <p:nvPr/>
        </p:nvSpPr>
        <p:spPr>
          <a:xfrm>
            <a:off x="5383072" y="0"/>
            <a:ext cx="6808928" cy="686764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68106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m 19">
            <a:extLst>
              <a:ext uri="{FF2B5EF4-FFF2-40B4-BE49-F238E27FC236}">
                <a16:creationId xmlns:a16="http://schemas.microsoft.com/office/drawing/2014/main" id="{82013FD4-1AFF-9ED4-0E07-3F80CC49DF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20472" y="1208216"/>
            <a:ext cx="2266950" cy="5505450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FFF1BA3F-EF26-2FB4-5F4C-77A5A63D5A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8302" y="20612"/>
            <a:ext cx="4666667" cy="4666667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F73B71EF-0848-AFA8-BD35-7BA63D6A7BD4}"/>
              </a:ext>
            </a:extLst>
          </p:cNvPr>
          <p:cNvSpPr txBox="1"/>
          <p:nvPr/>
        </p:nvSpPr>
        <p:spPr>
          <a:xfrm>
            <a:off x="-27102" y="628001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C633B369-9340-4194-898F-42A95C014B01}"/>
              </a:ext>
            </a:extLst>
          </p:cNvPr>
          <p:cNvSpPr txBox="1"/>
          <p:nvPr/>
        </p:nvSpPr>
        <p:spPr>
          <a:xfrm>
            <a:off x="243459" y="5262285"/>
            <a:ext cx="3820858" cy="461665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</a:rPr>
              <a:t>“Logo da sua Igreja”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A0685E65-F53C-4DFB-EA5A-03CB8D6DE596}"/>
              </a:ext>
            </a:extLst>
          </p:cNvPr>
          <p:cNvSpPr txBox="1"/>
          <p:nvPr/>
        </p:nvSpPr>
        <p:spPr>
          <a:xfrm>
            <a:off x="8477412" y="3647046"/>
            <a:ext cx="1731222" cy="830997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ysClr val="windowText" lastClr="000000"/>
                </a:solidFill>
              </a:rPr>
              <a:t>“Logo da sua Igreja”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BEF5FA4B-E517-0EA1-B5A6-E1F92C8C2ACB}"/>
              </a:ext>
            </a:extLst>
          </p:cNvPr>
          <p:cNvSpPr txBox="1"/>
          <p:nvPr/>
        </p:nvSpPr>
        <p:spPr>
          <a:xfrm>
            <a:off x="-27102" y="6017655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AF68C624-2C59-F9FE-CB70-35B0CA330260}"/>
              </a:ext>
            </a:extLst>
          </p:cNvPr>
          <p:cNvSpPr txBox="1"/>
          <p:nvPr/>
        </p:nvSpPr>
        <p:spPr>
          <a:xfrm>
            <a:off x="-33703" y="6024047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20/09/2026            R$ 4.000,00/Almoço            R$   7.500,00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1F030A8D-D2D5-4E33-DA6C-131009E2CDBE}"/>
              </a:ext>
            </a:extLst>
          </p:cNvPr>
          <p:cNvSpPr txBox="1"/>
          <p:nvPr/>
        </p:nvSpPr>
        <p:spPr>
          <a:xfrm>
            <a:off x="-27102" y="5497501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27/09/2026            R$ 2.300,00/Ofertas            R$ 15.100,00 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E176DA9C-722E-AD14-1E88-C9588A329489}"/>
              </a:ext>
            </a:extLst>
          </p:cNvPr>
          <p:cNvSpPr txBox="1"/>
          <p:nvPr/>
        </p:nvSpPr>
        <p:spPr>
          <a:xfrm>
            <a:off x="-27102" y="5235841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03/10/2026            R$ 9.500,00/ Feira                R$ 24.600,00 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4B22C119-E7F4-7E9B-81A0-0BD3995F9D9D}"/>
              </a:ext>
            </a:extLst>
          </p:cNvPr>
          <p:cNvSpPr txBox="1"/>
          <p:nvPr/>
        </p:nvSpPr>
        <p:spPr>
          <a:xfrm>
            <a:off x="-27102" y="497666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04/10/2026            R$ 11.000,00/Ofertas          R$ 35.600,00 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3B9E83E4-F3A0-281F-2C84-1719202AD8A9}"/>
              </a:ext>
            </a:extLst>
          </p:cNvPr>
          <p:cNvSpPr txBox="1"/>
          <p:nvPr/>
        </p:nvSpPr>
        <p:spPr>
          <a:xfrm>
            <a:off x="-27102" y="471505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24/10/2026            R$ 2.500,00/Chá                   R$ 38.100,00 </a:t>
            </a: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8DF65B4F-50FC-850C-6018-0A05CE8CAB5E}"/>
              </a:ext>
            </a:extLst>
          </p:cNvPr>
          <p:cNvSpPr txBox="1"/>
          <p:nvPr/>
        </p:nvSpPr>
        <p:spPr>
          <a:xfrm>
            <a:off x="-27102" y="4455873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15/11/2026            R$ 2.100,00/Almoço            R$ 40.200,00 </a:t>
            </a:r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4C44072F-1B93-91B9-66F6-2EE36314CEC8}"/>
              </a:ext>
            </a:extLst>
          </p:cNvPr>
          <p:cNvSpPr txBox="1"/>
          <p:nvPr/>
        </p:nvSpPr>
        <p:spPr>
          <a:xfrm>
            <a:off x="-27102" y="4194725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15/11/2026            R$ 1.500,00/Ofertas            R$ 41.700,00</a:t>
            </a: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49F08CC4-B897-01CF-3346-68BE05ED49C1}"/>
              </a:ext>
            </a:extLst>
          </p:cNvPr>
          <p:cNvSpPr txBox="1"/>
          <p:nvPr/>
        </p:nvSpPr>
        <p:spPr>
          <a:xfrm>
            <a:off x="-27102" y="3933641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15/11/2026            R$ 2.000,00/ER                     R$ 43.700,00 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7388AF7C-0580-EAF8-64AA-374EE078A17A}"/>
              </a:ext>
            </a:extLst>
          </p:cNvPr>
          <p:cNvSpPr txBox="1"/>
          <p:nvPr/>
        </p:nvSpPr>
        <p:spPr>
          <a:xfrm>
            <a:off x="-27102" y="3672348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15/11/2026            R$ 1.500,00/Crianças          R$ 45.200,00 </a:t>
            </a:r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AE4F93C5-3763-2E28-D9FC-150A70A9EFF5}"/>
              </a:ext>
            </a:extLst>
          </p:cNvPr>
          <p:cNvSpPr txBox="1"/>
          <p:nvPr/>
        </p:nvSpPr>
        <p:spPr>
          <a:xfrm>
            <a:off x="-27102" y="3409994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548BC1AE-C18C-E523-7108-FD21EEADE376}"/>
              </a:ext>
            </a:extLst>
          </p:cNvPr>
          <p:cNvSpPr txBox="1"/>
          <p:nvPr/>
        </p:nvSpPr>
        <p:spPr>
          <a:xfrm>
            <a:off x="-27102" y="314928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3260DE87-DADC-D879-8F65-18AA00C05814}"/>
              </a:ext>
            </a:extLst>
          </p:cNvPr>
          <p:cNvSpPr txBox="1"/>
          <p:nvPr/>
        </p:nvSpPr>
        <p:spPr>
          <a:xfrm>
            <a:off x="-27102" y="2890103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9C7366F2-AB2A-7DF2-A6AF-77D526DD554B}"/>
              </a:ext>
            </a:extLst>
          </p:cNvPr>
          <p:cNvSpPr txBox="1"/>
          <p:nvPr/>
        </p:nvSpPr>
        <p:spPr>
          <a:xfrm>
            <a:off x="-27102" y="2628493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2EDE6CD7-2A88-C224-2BF3-1A80D771BD52}"/>
              </a:ext>
            </a:extLst>
          </p:cNvPr>
          <p:cNvSpPr txBox="1"/>
          <p:nvPr/>
        </p:nvSpPr>
        <p:spPr>
          <a:xfrm>
            <a:off x="-27102" y="236613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3" name="CaixaDeTexto 52">
            <a:extLst>
              <a:ext uri="{FF2B5EF4-FFF2-40B4-BE49-F238E27FC236}">
                <a16:creationId xmlns:a16="http://schemas.microsoft.com/office/drawing/2014/main" id="{670D87F6-F3B7-0F6C-B475-712F2BAEA57F}"/>
              </a:ext>
            </a:extLst>
          </p:cNvPr>
          <p:cNvSpPr txBox="1"/>
          <p:nvPr/>
        </p:nvSpPr>
        <p:spPr>
          <a:xfrm>
            <a:off x="-27102" y="210452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4" name="CaixaDeTexto 53">
            <a:extLst>
              <a:ext uri="{FF2B5EF4-FFF2-40B4-BE49-F238E27FC236}">
                <a16:creationId xmlns:a16="http://schemas.microsoft.com/office/drawing/2014/main" id="{AD6C36BD-6E67-EB5A-64B1-CC0CE3F7144E}"/>
              </a:ext>
            </a:extLst>
          </p:cNvPr>
          <p:cNvSpPr txBox="1"/>
          <p:nvPr/>
        </p:nvSpPr>
        <p:spPr>
          <a:xfrm>
            <a:off x="-32203" y="6548722"/>
            <a:ext cx="5417996" cy="318924"/>
          </a:xfrm>
          <a:prstGeom prst="rect">
            <a:avLst/>
          </a:prstGeom>
          <a:solidFill>
            <a:schemeClr val="tx1"/>
          </a:solidFill>
        </p:spPr>
        <p:txBody>
          <a:bodyPr wrap="square" lIns="36000" tIns="36000" rIns="36000" bIns="36000" rtlCol="0">
            <a:spAutoFit/>
          </a:bodyPr>
          <a:lstStyle/>
          <a:p>
            <a:r>
              <a:rPr lang="pt-BR" sz="1600" dirty="0">
                <a:solidFill>
                  <a:schemeClr val="bg1"/>
                </a:solidFill>
                <a:latin typeface="Arial Black" panose="020B0A04020102020204" pitchFamily="34" charset="0"/>
              </a:rPr>
              <a:t>DATA                  ENTRADAS               TOTAL     </a:t>
            </a:r>
          </a:p>
        </p:txBody>
      </p:sp>
      <p:sp>
        <p:nvSpPr>
          <p:cNvPr id="57" name="CaixaDeTexto 56">
            <a:extLst>
              <a:ext uri="{FF2B5EF4-FFF2-40B4-BE49-F238E27FC236}">
                <a16:creationId xmlns:a16="http://schemas.microsoft.com/office/drawing/2014/main" id="{EDEE1078-CF76-928E-1B48-BC594BE1C900}"/>
              </a:ext>
            </a:extLst>
          </p:cNvPr>
          <p:cNvSpPr txBox="1"/>
          <p:nvPr/>
        </p:nvSpPr>
        <p:spPr>
          <a:xfrm>
            <a:off x="-27102" y="1842175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8" name="CaixaDeTexto 57">
            <a:extLst>
              <a:ext uri="{FF2B5EF4-FFF2-40B4-BE49-F238E27FC236}">
                <a16:creationId xmlns:a16="http://schemas.microsoft.com/office/drawing/2014/main" id="{CBC0C0DD-657C-FEDB-776F-0AB8462C065F}"/>
              </a:ext>
            </a:extLst>
          </p:cNvPr>
          <p:cNvSpPr txBox="1"/>
          <p:nvPr/>
        </p:nvSpPr>
        <p:spPr>
          <a:xfrm>
            <a:off x="-27102" y="1578923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9" name="CaixaDeTexto 58">
            <a:extLst>
              <a:ext uri="{FF2B5EF4-FFF2-40B4-BE49-F238E27FC236}">
                <a16:creationId xmlns:a16="http://schemas.microsoft.com/office/drawing/2014/main" id="{C8F0F2C9-4C3C-FA9A-7619-E1812D3FCFFB}"/>
              </a:ext>
            </a:extLst>
          </p:cNvPr>
          <p:cNvSpPr txBox="1"/>
          <p:nvPr/>
        </p:nvSpPr>
        <p:spPr>
          <a:xfrm>
            <a:off x="-27102" y="131656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0" name="CaixaDeTexto 59">
            <a:extLst>
              <a:ext uri="{FF2B5EF4-FFF2-40B4-BE49-F238E27FC236}">
                <a16:creationId xmlns:a16="http://schemas.microsoft.com/office/drawing/2014/main" id="{A4BF13A6-C8D4-794C-0DDB-30FA36E91295}"/>
              </a:ext>
            </a:extLst>
          </p:cNvPr>
          <p:cNvSpPr txBox="1"/>
          <p:nvPr/>
        </p:nvSpPr>
        <p:spPr>
          <a:xfrm>
            <a:off x="-27102" y="105495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1" name="CaixaDeTexto 60">
            <a:extLst>
              <a:ext uri="{FF2B5EF4-FFF2-40B4-BE49-F238E27FC236}">
                <a16:creationId xmlns:a16="http://schemas.microsoft.com/office/drawing/2014/main" id="{FE2E7CD7-1270-7B12-DBCA-FADF22474C1D}"/>
              </a:ext>
            </a:extLst>
          </p:cNvPr>
          <p:cNvSpPr txBox="1"/>
          <p:nvPr/>
        </p:nvSpPr>
        <p:spPr>
          <a:xfrm>
            <a:off x="-27102" y="79292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2" name="CaixaDeTexto 61">
            <a:extLst>
              <a:ext uri="{FF2B5EF4-FFF2-40B4-BE49-F238E27FC236}">
                <a16:creationId xmlns:a16="http://schemas.microsoft.com/office/drawing/2014/main" id="{42EC8E3F-F0C4-DF72-58B8-7AEF5EFC4F81}"/>
              </a:ext>
            </a:extLst>
          </p:cNvPr>
          <p:cNvSpPr txBox="1"/>
          <p:nvPr/>
        </p:nvSpPr>
        <p:spPr>
          <a:xfrm>
            <a:off x="-26306" y="0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3" name="CaixaDeTexto 62">
            <a:extLst>
              <a:ext uri="{FF2B5EF4-FFF2-40B4-BE49-F238E27FC236}">
                <a16:creationId xmlns:a16="http://schemas.microsoft.com/office/drawing/2014/main" id="{849DC9C8-9DCF-A245-9D4C-C8A8706F0F97}"/>
              </a:ext>
            </a:extLst>
          </p:cNvPr>
          <p:cNvSpPr txBox="1"/>
          <p:nvPr/>
        </p:nvSpPr>
        <p:spPr>
          <a:xfrm>
            <a:off x="-27123" y="52865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4" name="CaixaDeTexto 63">
            <a:extLst>
              <a:ext uri="{FF2B5EF4-FFF2-40B4-BE49-F238E27FC236}">
                <a16:creationId xmlns:a16="http://schemas.microsoft.com/office/drawing/2014/main" id="{E3461F29-7C9F-F4C8-A351-B1B1FAB492B3}"/>
              </a:ext>
            </a:extLst>
          </p:cNvPr>
          <p:cNvSpPr txBox="1"/>
          <p:nvPr/>
        </p:nvSpPr>
        <p:spPr>
          <a:xfrm>
            <a:off x="-27123" y="265386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8" name="CaixaDeTexto 67">
            <a:extLst>
              <a:ext uri="{FF2B5EF4-FFF2-40B4-BE49-F238E27FC236}">
                <a16:creationId xmlns:a16="http://schemas.microsoft.com/office/drawing/2014/main" id="{1C9C8897-315B-9B1C-A5D6-F736F96E80E5}"/>
              </a:ext>
            </a:extLst>
          </p:cNvPr>
          <p:cNvSpPr txBox="1"/>
          <p:nvPr/>
        </p:nvSpPr>
        <p:spPr>
          <a:xfrm>
            <a:off x="9525000" y="249962"/>
            <a:ext cx="2667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FF0000"/>
                </a:solidFill>
              </a:rPr>
              <a:t>ALVO</a:t>
            </a:r>
          </a:p>
          <a:p>
            <a:pPr algn="ctr"/>
            <a:r>
              <a:rPr lang="pt-BR" sz="2800" b="1" dirty="0">
                <a:solidFill>
                  <a:srgbClr val="FF0000"/>
                </a:solidFill>
              </a:rPr>
              <a:t>R$ 50.000,00 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BE72F922-1AD1-F822-2FA3-3094BB7B3352}"/>
              </a:ext>
            </a:extLst>
          </p:cNvPr>
          <p:cNvSpPr txBox="1"/>
          <p:nvPr/>
        </p:nvSpPr>
        <p:spPr>
          <a:xfrm>
            <a:off x="-20501" y="6285657"/>
            <a:ext cx="5410195" cy="523220"/>
          </a:xfrm>
          <a:prstGeom prst="rect">
            <a:avLst/>
          </a:prstGeom>
          <a:noFill/>
          <a:ln>
            <a:noFill/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12/09/2026            R$ 3.500,00/Bazar               R$   3.500,00</a:t>
            </a:r>
          </a:p>
          <a:p>
            <a:endParaRPr lang="pt-BR" sz="1700" dirty="0"/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CBE15767-100F-ADCF-F169-FFD3F10B74AC}"/>
              </a:ext>
            </a:extLst>
          </p:cNvPr>
          <p:cNvSpPr txBox="1"/>
          <p:nvPr/>
        </p:nvSpPr>
        <p:spPr>
          <a:xfrm>
            <a:off x="-27123" y="576164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20/09/2026            R$ 5.300,00/Ofertas            R$ 12.800,00 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97A059E3-83C8-4CE1-F527-4C0D391E7ECF}"/>
              </a:ext>
            </a:extLst>
          </p:cNvPr>
          <p:cNvSpPr txBox="1"/>
          <p:nvPr/>
        </p:nvSpPr>
        <p:spPr>
          <a:xfrm>
            <a:off x="6204744" y="870361"/>
            <a:ext cx="242644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600" dirty="0">
                <a:solidFill>
                  <a:schemeClr val="bg1"/>
                </a:solidFill>
                <a:latin typeface="Berlin Sans FB" panose="020E0602020502020306" pitchFamily="34" charset="0"/>
                <a:cs typeface="Arial" panose="020B0604020202020204" pitchFamily="34" charset="0"/>
              </a:rPr>
              <a:t>R$ 42.200,00</a:t>
            </a:r>
          </a:p>
        </p:txBody>
      </p:sp>
      <p:pic>
        <p:nvPicPr>
          <p:cNvPr id="4" name="Picture 2" descr="Jornal Missionário 2020 - Missões Nacionais">
            <a:extLst>
              <a:ext uri="{FF2B5EF4-FFF2-40B4-BE49-F238E27FC236}">
                <a16:creationId xmlns:a16="http://schemas.microsoft.com/office/drawing/2014/main" id="{0B3EE0EA-360E-AFCE-430C-C74593D2D2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3809" y="87040"/>
            <a:ext cx="1578725" cy="524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5B049E67-7304-DF0F-B17F-BC8EB7F6591B}"/>
              </a:ext>
            </a:extLst>
          </p:cNvPr>
          <p:cNvSpPr txBox="1"/>
          <p:nvPr/>
        </p:nvSpPr>
        <p:spPr>
          <a:xfrm>
            <a:off x="5723181" y="6401628"/>
            <a:ext cx="4307777" cy="369332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Encerramento  ­­­­­­­­­­____/____/2026</a:t>
            </a:r>
            <a:endParaRPr lang="pt-BR" sz="2000" dirty="0">
              <a:solidFill>
                <a:sysClr val="windowText" lastClr="000000"/>
              </a:solidFill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B655102E-E5EA-4E97-A165-7536CF9CD44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3103" y="4738487"/>
            <a:ext cx="1605628" cy="1409973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Retângulo 14">
            <a:extLst>
              <a:ext uri="{FF2B5EF4-FFF2-40B4-BE49-F238E27FC236}">
                <a16:creationId xmlns:a16="http://schemas.microsoft.com/office/drawing/2014/main" id="{BCCF6830-C6D2-F7F9-E8BC-8AFCCCE5205B}"/>
              </a:ext>
            </a:extLst>
          </p:cNvPr>
          <p:cNvSpPr/>
          <p:nvPr/>
        </p:nvSpPr>
        <p:spPr>
          <a:xfrm>
            <a:off x="-32203" y="0"/>
            <a:ext cx="5431101" cy="686764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43FA84D3-A3EB-3C6F-CACB-63A437A96EC2}"/>
              </a:ext>
            </a:extLst>
          </p:cNvPr>
          <p:cNvSpPr/>
          <p:nvPr/>
        </p:nvSpPr>
        <p:spPr>
          <a:xfrm>
            <a:off x="5383072" y="0"/>
            <a:ext cx="6808928" cy="686764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47682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4C3680B3-9803-8D29-AB75-70A6D80D9D1D}"/>
              </a:ext>
            </a:extLst>
          </p:cNvPr>
          <p:cNvSpPr txBox="1"/>
          <p:nvPr/>
        </p:nvSpPr>
        <p:spPr>
          <a:xfrm>
            <a:off x="-27123" y="576164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20/09/2026            R$ 5.300,00/Ofertas            R$ 12.800,00 </a:t>
            </a:r>
          </a:p>
        </p:txBody>
      </p:sp>
      <p:pic>
        <p:nvPicPr>
          <p:cNvPr id="15" name="Imagem 14" descr="Desenho de personagem de desenho animado&#10;&#10;Descrição gerada automaticamente">
            <a:extLst>
              <a:ext uri="{FF2B5EF4-FFF2-40B4-BE49-F238E27FC236}">
                <a16:creationId xmlns:a16="http://schemas.microsoft.com/office/drawing/2014/main" id="{1DF6C6B9-90D9-8453-0D04-B7FD0A6E87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9504" y="1199089"/>
            <a:ext cx="2247619" cy="5504762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BE903B03-9A02-3DD0-C13F-772FCEDD1A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8722" y="11734"/>
            <a:ext cx="4666667" cy="4666667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F73B71EF-0848-AFA8-BD35-7BA63D6A7BD4}"/>
              </a:ext>
            </a:extLst>
          </p:cNvPr>
          <p:cNvSpPr txBox="1"/>
          <p:nvPr/>
        </p:nvSpPr>
        <p:spPr>
          <a:xfrm>
            <a:off x="-27102" y="628001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C633B369-9340-4194-898F-42A95C014B01}"/>
              </a:ext>
            </a:extLst>
          </p:cNvPr>
          <p:cNvSpPr txBox="1"/>
          <p:nvPr/>
        </p:nvSpPr>
        <p:spPr>
          <a:xfrm>
            <a:off x="243459" y="5262285"/>
            <a:ext cx="3820858" cy="461665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</a:rPr>
              <a:t>“Logo da sua Igreja”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A0685E65-F53C-4DFB-EA5A-03CB8D6DE596}"/>
              </a:ext>
            </a:extLst>
          </p:cNvPr>
          <p:cNvSpPr txBox="1"/>
          <p:nvPr/>
        </p:nvSpPr>
        <p:spPr>
          <a:xfrm>
            <a:off x="8477412" y="3647046"/>
            <a:ext cx="1731222" cy="830997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ysClr val="windowText" lastClr="000000"/>
                </a:solidFill>
              </a:rPr>
              <a:t>“Logo da sua Igreja”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BEF5FA4B-E517-0EA1-B5A6-E1F92C8C2ACB}"/>
              </a:ext>
            </a:extLst>
          </p:cNvPr>
          <p:cNvSpPr txBox="1"/>
          <p:nvPr/>
        </p:nvSpPr>
        <p:spPr>
          <a:xfrm>
            <a:off x="-27102" y="6017655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AF68C624-2C59-F9FE-CB70-35B0CA330260}"/>
              </a:ext>
            </a:extLst>
          </p:cNvPr>
          <p:cNvSpPr txBox="1"/>
          <p:nvPr/>
        </p:nvSpPr>
        <p:spPr>
          <a:xfrm>
            <a:off x="-32203" y="6017655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20/09/2026            R$ 4.000,00/Almoço            R$   7.500,00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1F030A8D-D2D5-4E33-DA6C-131009E2CDBE}"/>
              </a:ext>
            </a:extLst>
          </p:cNvPr>
          <p:cNvSpPr txBox="1"/>
          <p:nvPr/>
        </p:nvSpPr>
        <p:spPr>
          <a:xfrm>
            <a:off x="-27102" y="5497501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27/09/2026            R$ 2.300,00/Ofertas            R$ 15.100,00 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E176DA9C-722E-AD14-1E88-C9588A329489}"/>
              </a:ext>
            </a:extLst>
          </p:cNvPr>
          <p:cNvSpPr txBox="1"/>
          <p:nvPr/>
        </p:nvSpPr>
        <p:spPr>
          <a:xfrm>
            <a:off x="-27102" y="5235841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03/10/2026            R$ 9.500,00/ Feira                R$ 24.600,00 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4B22C119-E7F4-7E9B-81A0-0BD3995F9D9D}"/>
              </a:ext>
            </a:extLst>
          </p:cNvPr>
          <p:cNvSpPr txBox="1"/>
          <p:nvPr/>
        </p:nvSpPr>
        <p:spPr>
          <a:xfrm>
            <a:off x="-27102" y="497666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04/10/2026            R$ 11.000,00/Ofertas          R$ 35.600,00 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3B9E83E4-F3A0-281F-2C84-1719202AD8A9}"/>
              </a:ext>
            </a:extLst>
          </p:cNvPr>
          <p:cNvSpPr txBox="1"/>
          <p:nvPr/>
        </p:nvSpPr>
        <p:spPr>
          <a:xfrm>
            <a:off x="-27102" y="471505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24/10/2026            R$ 2.500,00/Chá                   R$ 38.100,00 </a:t>
            </a: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8DF65B4F-50FC-850C-6018-0A05CE8CAB5E}"/>
              </a:ext>
            </a:extLst>
          </p:cNvPr>
          <p:cNvSpPr txBox="1"/>
          <p:nvPr/>
        </p:nvSpPr>
        <p:spPr>
          <a:xfrm>
            <a:off x="-27102" y="4455873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15/11/2026            R$ 2.100,00/Almoço            R$ 40.200,00 </a:t>
            </a:r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4C44072F-1B93-91B9-66F6-2EE36314CEC8}"/>
              </a:ext>
            </a:extLst>
          </p:cNvPr>
          <p:cNvSpPr txBox="1"/>
          <p:nvPr/>
        </p:nvSpPr>
        <p:spPr>
          <a:xfrm>
            <a:off x="-27102" y="4194725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15/11/2026            R$ 1.500,00/Ofertas            R$ 41.700,00</a:t>
            </a: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49F08CC4-B897-01CF-3346-68BE05ED49C1}"/>
              </a:ext>
            </a:extLst>
          </p:cNvPr>
          <p:cNvSpPr txBox="1"/>
          <p:nvPr/>
        </p:nvSpPr>
        <p:spPr>
          <a:xfrm>
            <a:off x="-27102" y="3933641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15/11/2026            R$ 2.000,00/ER                     R$ 43.700,00 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7388AF7C-0580-EAF8-64AA-374EE078A17A}"/>
              </a:ext>
            </a:extLst>
          </p:cNvPr>
          <p:cNvSpPr txBox="1"/>
          <p:nvPr/>
        </p:nvSpPr>
        <p:spPr>
          <a:xfrm>
            <a:off x="-27102" y="3672348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15/11/2026            R$ 1.500,00/Crianças          R$ 45.200,00 </a:t>
            </a:r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AE4F93C5-3763-2E28-D9FC-150A70A9EFF5}"/>
              </a:ext>
            </a:extLst>
          </p:cNvPr>
          <p:cNvSpPr txBox="1"/>
          <p:nvPr/>
        </p:nvSpPr>
        <p:spPr>
          <a:xfrm>
            <a:off x="-27102" y="3409994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29/11/2026             R$   850,00/</a:t>
            </a:r>
            <a:r>
              <a:rPr lang="pt-BR" sz="1700" dirty="0" err="1"/>
              <a:t>Adoles</a:t>
            </a:r>
            <a:r>
              <a:rPr lang="pt-BR" sz="1700" dirty="0"/>
              <a:t>.             R$ 46.050,00 </a:t>
            </a:r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548BC1AE-C18C-E523-7108-FD21EEADE376}"/>
              </a:ext>
            </a:extLst>
          </p:cNvPr>
          <p:cNvSpPr txBox="1"/>
          <p:nvPr/>
        </p:nvSpPr>
        <p:spPr>
          <a:xfrm>
            <a:off x="-27102" y="314928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29/11/2026             R$ 1.200,00/Jovens             R$ 47.250,00</a:t>
            </a:r>
          </a:p>
        </p:txBody>
      </p: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3260DE87-DADC-D879-8F65-18AA00C05814}"/>
              </a:ext>
            </a:extLst>
          </p:cNvPr>
          <p:cNvSpPr txBox="1"/>
          <p:nvPr/>
        </p:nvSpPr>
        <p:spPr>
          <a:xfrm>
            <a:off x="-27102" y="2890103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29/11/2026             R$ 3.100,00/Adultos           R$ 50.350,00 </a:t>
            </a:r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9C7366F2-AB2A-7DF2-A6AF-77D526DD554B}"/>
              </a:ext>
            </a:extLst>
          </p:cNvPr>
          <p:cNvSpPr txBox="1"/>
          <p:nvPr/>
        </p:nvSpPr>
        <p:spPr>
          <a:xfrm>
            <a:off x="-27102" y="2628493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29/11/2026             R$     750,00/ MR                 R$ 51.100,00 </a:t>
            </a:r>
          </a:p>
        </p:txBody>
      </p: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2EDE6CD7-2A88-C224-2BF3-1A80D771BD52}"/>
              </a:ext>
            </a:extLst>
          </p:cNvPr>
          <p:cNvSpPr txBox="1"/>
          <p:nvPr/>
        </p:nvSpPr>
        <p:spPr>
          <a:xfrm>
            <a:off x="-27102" y="236613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29/11/2026             R$ 2.500,00/MCM               R$ 53.600,00 </a:t>
            </a:r>
          </a:p>
        </p:txBody>
      </p:sp>
      <p:sp>
        <p:nvSpPr>
          <p:cNvPr id="53" name="CaixaDeTexto 52">
            <a:extLst>
              <a:ext uri="{FF2B5EF4-FFF2-40B4-BE49-F238E27FC236}">
                <a16:creationId xmlns:a16="http://schemas.microsoft.com/office/drawing/2014/main" id="{670D87F6-F3B7-0F6C-B475-712F2BAEA57F}"/>
              </a:ext>
            </a:extLst>
          </p:cNvPr>
          <p:cNvSpPr txBox="1"/>
          <p:nvPr/>
        </p:nvSpPr>
        <p:spPr>
          <a:xfrm>
            <a:off x="-27102" y="210452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29/11/2026             R$ 2.150,00/</a:t>
            </a:r>
            <a:r>
              <a:rPr lang="pt-BR" sz="1700" dirty="0" err="1"/>
              <a:t>PGMs</a:t>
            </a:r>
            <a:r>
              <a:rPr lang="pt-BR" sz="1700" dirty="0"/>
              <a:t>              R$ 55.750,00</a:t>
            </a:r>
          </a:p>
        </p:txBody>
      </p:sp>
      <p:sp>
        <p:nvSpPr>
          <p:cNvPr id="54" name="CaixaDeTexto 53">
            <a:extLst>
              <a:ext uri="{FF2B5EF4-FFF2-40B4-BE49-F238E27FC236}">
                <a16:creationId xmlns:a16="http://schemas.microsoft.com/office/drawing/2014/main" id="{AD6C36BD-6E67-EB5A-64B1-CC0CE3F7144E}"/>
              </a:ext>
            </a:extLst>
          </p:cNvPr>
          <p:cNvSpPr txBox="1"/>
          <p:nvPr/>
        </p:nvSpPr>
        <p:spPr>
          <a:xfrm>
            <a:off x="-32203" y="6548722"/>
            <a:ext cx="5417996" cy="318924"/>
          </a:xfrm>
          <a:prstGeom prst="rect">
            <a:avLst/>
          </a:prstGeom>
          <a:solidFill>
            <a:schemeClr val="tx1"/>
          </a:solidFill>
        </p:spPr>
        <p:txBody>
          <a:bodyPr wrap="square" lIns="36000" tIns="36000" rIns="36000" bIns="36000" rtlCol="0">
            <a:spAutoFit/>
          </a:bodyPr>
          <a:lstStyle/>
          <a:p>
            <a:r>
              <a:rPr lang="pt-BR" sz="1600" dirty="0">
                <a:solidFill>
                  <a:schemeClr val="bg1"/>
                </a:solidFill>
                <a:latin typeface="Arial Black" panose="020B0A04020102020204" pitchFamily="34" charset="0"/>
              </a:rPr>
              <a:t>DATA                  ENTRADAS               TOTAL     </a:t>
            </a:r>
          </a:p>
        </p:txBody>
      </p:sp>
      <p:sp>
        <p:nvSpPr>
          <p:cNvPr id="57" name="CaixaDeTexto 56">
            <a:extLst>
              <a:ext uri="{FF2B5EF4-FFF2-40B4-BE49-F238E27FC236}">
                <a16:creationId xmlns:a16="http://schemas.microsoft.com/office/drawing/2014/main" id="{EDEE1078-CF76-928E-1B48-BC594BE1C900}"/>
              </a:ext>
            </a:extLst>
          </p:cNvPr>
          <p:cNvSpPr txBox="1"/>
          <p:nvPr/>
        </p:nvSpPr>
        <p:spPr>
          <a:xfrm>
            <a:off x="-27102" y="1842175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29/11/2026             R$ 4.110,00/Ofertas           R$ 59.860,00</a:t>
            </a:r>
          </a:p>
        </p:txBody>
      </p:sp>
      <p:sp>
        <p:nvSpPr>
          <p:cNvPr id="58" name="CaixaDeTexto 57">
            <a:extLst>
              <a:ext uri="{FF2B5EF4-FFF2-40B4-BE49-F238E27FC236}">
                <a16:creationId xmlns:a16="http://schemas.microsoft.com/office/drawing/2014/main" id="{CBC0C0DD-657C-FEDB-776F-0AB8462C065F}"/>
              </a:ext>
            </a:extLst>
          </p:cNvPr>
          <p:cNvSpPr txBox="1"/>
          <p:nvPr/>
        </p:nvSpPr>
        <p:spPr>
          <a:xfrm>
            <a:off x="-27102" y="1578923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59" name="CaixaDeTexto 58">
            <a:extLst>
              <a:ext uri="{FF2B5EF4-FFF2-40B4-BE49-F238E27FC236}">
                <a16:creationId xmlns:a16="http://schemas.microsoft.com/office/drawing/2014/main" id="{C8F0F2C9-4C3C-FA9A-7619-E1812D3FCFFB}"/>
              </a:ext>
            </a:extLst>
          </p:cNvPr>
          <p:cNvSpPr txBox="1"/>
          <p:nvPr/>
        </p:nvSpPr>
        <p:spPr>
          <a:xfrm>
            <a:off x="-27102" y="131656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0" name="CaixaDeTexto 59">
            <a:extLst>
              <a:ext uri="{FF2B5EF4-FFF2-40B4-BE49-F238E27FC236}">
                <a16:creationId xmlns:a16="http://schemas.microsoft.com/office/drawing/2014/main" id="{A4BF13A6-C8D4-794C-0DDB-30FA36E91295}"/>
              </a:ext>
            </a:extLst>
          </p:cNvPr>
          <p:cNvSpPr txBox="1"/>
          <p:nvPr/>
        </p:nvSpPr>
        <p:spPr>
          <a:xfrm>
            <a:off x="-27102" y="105495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1" name="CaixaDeTexto 60">
            <a:extLst>
              <a:ext uri="{FF2B5EF4-FFF2-40B4-BE49-F238E27FC236}">
                <a16:creationId xmlns:a16="http://schemas.microsoft.com/office/drawing/2014/main" id="{FE2E7CD7-1270-7B12-DBCA-FADF22474C1D}"/>
              </a:ext>
            </a:extLst>
          </p:cNvPr>
          <p:cNvSpPr txBox="1"/>
          <p:nvPr/>
        </p:nvSpPr>
        <p:spPr>
          <a:xfrm>
            <a:off x="-27102" y="792922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2" name="CaixaDeTexto 61">
            <a:extLst>
              <a:ext uri="{FF2B5EF4-FFF2-40B4-BE49-F238E27FC236}">
                <a16:creationId xmlns:a16="http://schemas.microsoft.com/office/drawing/2014/main" id="{42EC8E3F-F0C4-DF72-58B8-7AEF5EFC4F81}"/>
              </a:ext>
            </a:extLst>
          </p:cNvPr>
          <p:cNvSpPr txBox="1"/>
          <p:nvPr/>
        </p:nvSpPr>
        <p:spPr>
          <a:xfrm>
            <a:off x="-26306" y="0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3" name="CaixaDeTexto 62">
            <a:extLst>
              <a:ext uri="{FF2B5EF4-FFF2-40B4-BE49-F238E27FC236}">
                <a16:creationId xmlns:a16="http://schemas.microsoft.com/office/drawing/2014/main" id="{849DC9C8-9DCF-A245-9D4C-C8A8706F0F97}"/>
              </a:ext>
            </a:extLst>
          </p:cNvPr>
          <p:cNvSpPr txBox="1"/>
          <p:nvPr/>
        </p:nvSpPr>
        <p:spPr>
          <a:xfrm>
            <a:off x="-27123" y="528659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4" name="CaixaDeTexto 63">
            <a:extLst>
              <a:ext uri="{FF2B5EF4-FFF2-40B4-BE49-F238E27FC236}">
                <a16:creationId xmlns:a16="http://schemas.microsoft.com/office/drawing/2014/main" id="{E3461F29-7C9F-F4C8-A351-B1B1FAB492B3}"/>
              </a:ext>
            </a:extLst>
          </p:cNvPr>
          <p:cNvSpPr txBox="1"/>
          <p:nvPr/>
        </p:nvSpPr>
        <p:spPr>
          <a:xfrm>
            <a:off x="-27123" y="265386"/>
            <a:ext cx="5410195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36000" tIns="0" rIns="0" bIns="0" rtlCol="0">
            <a:spAutoFit/>
          </a:bodyPr>
          <a:lstStyle/>
          <a:p>
            <a:endParaRPr lang="pt-BR" sz="1700" dirty="0"/>
          </a:p>
        </p:txBody>
      </p:sp>
      <p:sp>
        <p:nvSpPr>
          <p:cNvPr id="68" name="CaixaDeTexto 67">
            <a:extLst>
              <a:ext uri="{FF2B5EF4-FFF2-40B4-BE49-F238E27FC236}">
                <a16:creationId xmlns:a16="http://schemas.microsoft.com/office/drawing/2014/main" id="{1C9C8897-315B-9B1C-A5D6-F736F96E80E5}"/>
              </a:ext>
            </a:extLst>
          </p:cNvPr>
          <p:cNvSpPr txBox="1"/>
          <p:nvPr/>
        </p:nvSpPr>
        <p:spPr>
          <a:xfrm>
            <a:off x="9525000" y="-69352"/>
            <a:ext cx="2667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FF0000"/>
                </a:solidFill>
              </a:rPr>
              <a:t>ALVO ULTRAPASSADO</a:t>
            </a:r>
          </a:p>
          <a:p>
            <a:pPr algn="ctr"/>
            <a:r>
              <a:rPr lang="pt-BR" sz="2800" b="1" dirty="0">
                <a:solidFill>
                  <a:srgbClr val="FF0000"/>
                </a:solidFill>
              </a:rPr>
              <a:t>R$ 59.860,00 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BE72F922-1AD1-F822-2FA3-3094BB7B3352}"/>
              </a:ext>
            </a:extLst>
          </p:cNvPr>
          <p:cNvSpPr txBox="1"/>
          <p:nvPr/>
        </p:nvSpPr>
        <p:spPr>
          <a:xfrm>
            <a:off x="-20501" y="6285657"/>
            <a:ext cx="5410195" cy="523220"/>
          </a:xfrm>
          <a:prstGeom prst="rect">
            <a:avLst/>
          </a:prstGeom>
          <a:noFill/>
          <a:ln>
            <a:noFill/>
          </a:ln>
        </p:spPr>
        <p:txBody>
          <a:bodyPr wrap="square" lIns="36000" tIns="0" rIns="0" bIns="0" rtlCol="0">
            <a:spAutoFit/>
          </a:bodyPr>
          <a:lstStyle/>
          <a:p>
            <a:r>
              <a:rPr lang="pt-BR" sz="1700" dirty="0"/>
              <a:t>12/09/2026            R$ 3.500,00/Bazar               R$   3.500,00</a:t>
            </a:r>
          </a:p>
          <a:p>
            <a:endParaRPr lang="pt-BR" sz="1700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BC0B91C2-36CB-3114-4EF6-DC6418C197DE}"/>
              </a:ext>
            </a:extLst>
          </p:cNvPr>
          <p:cNvSpPr txBox="1"/>
          <p:nvPr/>
        </p:nvSpPr>
        <p:spPr>
          <a:xfrm>
            <a:off x="5991109" y="790269"/>
            <a:ext cx="266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solidFill>
                  <a:schemeClr val="bg1"/>
                </a:solidFill>
                <a:latin typeface="Berlin Sans FB" panose="020E0602020502020306" pitchFamily="34" charset="0"/>
                <a:cs typeface="Arial" panose="020B0604020202020204" pitchFamily="34" charset="0"/>
              </a:rPr>
              <a:t>R$ 59.860,00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84832F86-624B-FE51-A938-9051B5688219}"/>
              </a:ext>
            </a:extLst>
          </p:cNvPr>
          <p:cNvSpPr txBox="1"/>
          <p:nvPr/>
        </p:nvSpPr>
        <p:spPr>
          <a:xfrm>
            <a:off x="5723181" y="6401628"/>
            <a:ext cx="4307777" cy="369332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Encerramento  ­­­­­­­­­­____/____/2026</a:t>
            </a:r>
            <a:endParaRPr lang="pt-BR" sz="2000" dirty="0">
              <a:solidFill>
                <a:sysClr val="windowText" lastClr="000000"/>
              </a:solidFill>
            </a:endParaRP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C5904BEA-F961-3262-70BC-7397A10F817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3103" y="4738487"/>
            <a:ext cx="1605628" cy="1409973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Retângulo 15">
            <a:extLst>
              <a:ext uri="{FF2B5EF4-FFF2-40B4-BE49-F238E27FC236}">
                <a16:creationId xmlns:a16="http://schemas.microsoft.com/office/drawing/2014/main" id="{C46657B5-1012-66F1-480D-5E0DC6630BBC}"/>
              </a:ext>
            </a:extLst>
          </p:cNvPr>
          <p:cNvSpPr/>
          <p:nvPr/>
        </p:nvSpPr>
        <p:spPr>
          <a:xfrm>
            <a:off x="-32203" y="0"/>
            <a:ext cx="5431101" cy="686764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22D8B408-0707-87F8-BD81-E3D2576B4AF1}"/>
              </a:ext>
            </a:extLst>
          </p:cNvPr>
          <p:cNvSpPr/>
          <p:nvPr/>
        </p:nvSpPr>
        <p:spPr>
          <a:xfrm>
            <a:off x="5383072" y="0"/>
            <a:ext cx="6808928" cy="686764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339074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948</TotalTime>
  <Words>721</Words>
  <Application>Microsoft Office PowerPoint</Application>
  <PresentationFormat>Widescreen</PresentationFormat>
  <Paragraphs>124</Paragraphs>
  <Slides>9</Slides>
  <Notes>8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5" baseType="lpstr">
      <vt:lpstr>Arial</vt:lpstr>
      <vt:lpstr>Arial Black</vt:lpstr>
      <vt:lpstr>Berlin Sans FB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julia soares</dc:creator>
  <cp:lastModifiedBy>Usuario</cp:lastModifiedBy>
  <cp:revision>48</cp:revision>
  <dcterms:created xsi:type="dcterms:W3CDTF">2019-11-28T21:16:15Z</dcterms:created>
  <dcterms:modified xsi:type="dcterms:W3CDTF">2026-07-01T19:57:22Z</dcterms:modified>
</cp:coreProperties>
</file>