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9"/>
  </p:notesMasterIdLst>
  <p:sldIdLst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AD4596-90B7-44AB-85C9-5C99B51A7D87}" v="13" dt="2026-08-01T03:03:10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rez Solino" userId="12fc668e-4e6f-40ad-9ae4-1b022436ccdc" providerId="ADAL" clId="{F96C97A0-3FC7-485A-812B-38A6810C32CC}"/>
    <pc:docChg chg="addSld delSld modSld sldOrd">
      <pc:chgData name="Juarez Solino" userId="12fc668e-4e6f-40ad-9ae4-1b022436ccdc" providerId="ADAL" clId="{F96C97A0-3FC7-485A-812B-38A6810C32CC}" dt="2026-08-01T03:03:10.255" v="13"/>
      <pc:docMkLst>
        <pc:docMk/>
      </pc:docMkLst>
      <pc:sldChg chg="add del ord setBg modNotes">
        <pc:chgData name="Juarez Solino" userId="12fc668e-4e6f-40ad-9ae4-1b022436ccdc" providerId="ADAL" clId="{F96C97A0-3FC7-485A-812B-38A6810C32CC}" dt="2026-08-01T03:01:41.943" v="10"/>
        <pc:sldMkLst>
          <pc:docMk/>
          <pc:sldMk cId="0" sldId="271"/>
        </pc:sldMkLst>
      </pc:sldChg>
      <pc:sldChg chg="add del setBg modNotes">
        <pc:chgData name="Juarez Solino" userId="12fc668e-4e6f-40ad-9ae4-1b022436ccdc" providerId="ADAL" clId="{F96C97A0-3FC7-485A-812B-38A6810C32CC}" dt="2026-08-01T03:03:10.255" v="13"/>
        <pc:sldMkLst>
          <pc:docMk/>
          <pc:sldMk cId="0" sldId="2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Despesa mensal (constante)</c:v>
                </c:pt>
              </c:strCache>
            </c:strRef>
          </c:tx>
          <c:spPr>
            <a:ln w="44450" cap="flat">
              <a:solidFill>
                <a:srgbClr val="6B5D4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B5D4A"/>
              </a:solidFill>
              <a:ln w="9525" cap="flat">
                <a:solidFill>
                  <a:srgbClr val="6B5D4A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82</c:v>
                </c:pt>
                <c:pt idx="1">
                  <c:v>82</c:v>
                </c:pt>
                <c:pt idx="2">
                  <c:v>83</c:v>
                </c:pt>
                <c:pt idx="3">
                  <c:v>83</c:v>
                </c:pt>
                <c:pt idx="4">
                  <c:v>84</c:v>
                </c:pt>
                <c:pt idx="5">
                  <c:v>84</c:v>
                </c:pt>
                <c:pt idx="6">
                  <c:v>85</c:v>
                </c:pt>
                <c:pt idx="7">
                  <c:v>85</c:v>
                </c:pt>
                <c:pt idx="8">
                  <c:v>86</c:v>
                </c:pt>
                <c:pt idx="9">
                  <c:v>86</c:v>
                </c:pt>
                <c:pt idx="10">
                  <c:v>87</c:v>
                </c:pt>
                <c:pt idx="11">
                  <c:v>88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8C1-4C8E-88BA-540BF15F1A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Receita (concentra na campanha)</c:v>
                </c:pt>
              </c:strCache>
            </c:strRef>
          </c:tx>
          <c:spPr>
            <a:ln w="44450" cap="flat">
              <a:solidFill>
                <a:srgbClr val="6E8B2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E8B2E"/>
              </a:solidFill>
              <a:ln w="9525" cap="flat">
                <a:solidFill>
                  <a:srgbClr val="6E8B2E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40</c:v>
                </c:pt>
                <c:pt idx="1">
                  <c:v>38</c:v>
                </c:pt>
                <c:pt idx="2">
                  <c:v>42</c:v>
                </c:pt>
                <c:pt idx="3">
                  <c:v>39</c:v>
                </c:pt>
                <c:pt idx="4">
                  <c:v>37</c:v>
                </c:pt>
                <c:pt idx="5">
                  <c:v>41</c:v>
                </c:pt>
                <c:pt idx="6">
                  <c:v>44</c:v>
                </c:pt>
                <c:pt idx="7">
                  <c:v>52</c:v>
                </c:pt>
                <c:pt idx="8">
                  <c:v>78</c:v>
                </c:pt>
                <c:pt idx="9">
                  <c:v>95</c:v>
                </c:pt>
                <c:pt idx="10">
                  <c:v>120</c:v>
                </c:pt>
                <c:pt idx="11">
                  <c:v>110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8C1-4C8E-88BA-540BF15F1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5D4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232C10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Potencial de arrecadação (índice)</c:v>
                </c:pt>
              </c:strCache>
            </c:strRef>
          </c:tx>
          <c:spPr>
            <a:solidFill>
              <a:srgbClr val="6E8B2E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Hoje (1 almoço/ano)</c:v>
                </c:pt>
                <c:pt idx="1">
                  <c:v>Se cada um dobrasse</c:v>
                </c:pt>
                <c:pt idx="2">
                  <c:v>Se fosse 1 por mês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A8-49CD-9334-0BED0D1C17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232C1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9009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[QUANTO O BATISTA OFERTA — ~2 min · momento de convicção]
Aqui o tom muda: é confronto amoroso.
- Faça a conta em voz alta, de forma simples: "Pega tudo que TODOS os batistas ofertaram para missões no ano — nacional, mundial, estadual — divide pelo número de batistas. Sabe quanto dá por pessoa? O preço de UM almoço. E não é por mês. É no ano inteiro."
- Deixe o silêncio trabalhar.
- "Se alguém medisse a nossa visão missionária pela nossa oferta, nós estaríamos em apuros."
IMPORTANTE: não cite valores em reais fechados no telão (respeitando a orientação de não expor números financeiros) — a imagem do 'almoço' já comunica. Se quiser, cite o valor só na fala.
Ponte: "Mas eu não quero te deixar na culpa. Quero te mostrar o POTENCIAL." (próximo slide)
[Tempo acumulado: ~19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[O POTENCIAL — ~1,5 min · vira a chave da culpa para a esperança]
Alívio e visão:
- "A boa notícia: o problema não é falta de dinheiro. É falta de mobilização."
- Aponte as barras: "Se cada um apenas dobrasse — de um almoço para dois no ANO — a arrecadação dobra. Se fosse um por MÊS, multiplica por doze."
- "Não estou pedindo sacrifício heroico. Estou pedindo que a MULTIDÃO se mova junto. E é aí que ENTRAM VOCÊS, promotores."
- Gráfico é ILUSTRATIVO (aponte rodapé).
Ponte: "Agora, uma pergunta que sempre aparece: 'mas para onde vai o que a MINHA igreja oferta?'"
[Tempo acumulado: ~20-21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[DESTINAÇÃO — PRINCÍPIO MISSIONÁRIO — ~2 min]
Responda a pergunta legítima do doador sobre destinação:
- "Sim, a oferta da sua igreja pode sustentar um missionário do outro lado do Brasil. E isso não é um problema — é o CORAÇÃO de missões."
- Explique o fluxo (aponte): recurso vem de onde há mais → passa pela JMN, que administra e redistribui com critério → chega onde há mais necessidade.
- Princípio: "O recurso viaja da fartura para a carência. Se cada igreja só cuidasse de si, não existiria missão."
Prepare o gancho histórico do próximo slide.
[Tempo acumulado: ~23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[HISTÓRIA DOS MISSIONÁRIOS — ~1,5 min · emocional]
Momento de perspectiva histórica. Fale com sentimento:
- "Pensa comigo: se as igrejas lá de fora tivessem dito 'nossa oferta fica aqui, no nosso estado, no nosso país'... o evangelho NUNCA teria chegado ao Brasil."
- "Missionários deixaram tudo, cruzaram o oceano, sustentados por gente que jamais pisaria aqui. Eles enviaram para LONGE. E é por isso que você e eu somos igreja hoje."
- Amarre: "Quando a oferta da sua igreja sustenta um missionário na Amazônia ou no sertão, você está fazendo com o outro exatamente o que fizeram por você."
Ponte para o resultado: "E o fruto disso tudo? Deixa eu te mostrar o que Deus fez em 2025."
[Tempo acumulado: ~24-25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[O IMPACTO / RESULTADO — ~2 min · celebração]
Tom de gratidão e celebração. Estes números NÃO são financeiros — pode mostrar à vontade.
- "Tudo o que eu falei — a guarda, a reserva, a redistribuição — existe para gerar ISSO."
- Percorra: 67 mil vidas; quase 1,3 milhão de refeições (deixe pesar: 'gente que tinha fome, comeu'); 1.200 missionários sustentados nos campos (o coração da nossa obra); 64 mil atendidos pelo barco na Amazônia.
- "Cada número aqui é um rosto. Não é estatística — é o Reino avançando."
- "E nada disso parou, mesmo num ano de aperto. Nenhum atendimento foi cortado."
Ponte para o chamado: "E é aqui que eu preciso de vocês."
[Tempo acumulado: ~26-27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[CHAMADO FINAL — ~2 min · o clímax]
Suba a energia. Este é o envio.
- "Tudo o que eu mostrei só vira realidade se VOCÊS se moverem. O promotor é a ponte entre a oferta e a missão."
- Três verbos (aponte): MOBILIZE cada igreja — nenhuma de fora; ENGAJE cada irmão a enxergar que ofertar é participar; INTERCEDA o ano inteiro.
- Eleve: "Não é privilégio pequeno. É ser instrumento nas mãos do Deus vivo, participando da maior obra da história."
- Termine na DIVISA DA CAMPANHA 2026, com força: "E como ouvirão, se não há quem pregue? E como pregarão, se não forem enviados? — Romanos 10.14,15. Vocês são os que enviam."
[Tempo acumulado: ~28-29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[ENCERRAMENTO — ~30s]
Feche com serenidade, voltando ao início.
- "Eu comecei dizendo que administrar é um chamado. Termino dizendo: trabalho é adoração."
- "Cuidar da oferta de vocês, com fidelidade, é a minha forma de adorar. Levar essa oferta às igrejas é a de vocês."
- "Obrigado por honrarem a missão. Que Deus multiplique cada semente. Vamos juntos fazer a maior campanha de todas."
[Fim — ~30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[CAPA — abertura, ~30s]
Boa noite, promotores! Que alegria estar com vocês.
Nos próximos 30 minutos quero fazer uma jornada com vocês: o caminho que a sua oferta percorre — desde a confiança de quem doa até a vida que é transformada de quem recebe.
E quero começar não como administrador, mas como alguém que também foi chamado.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[TESTEMUNHO PESSOAL — ~4 min · o coração da abertura]
Este é o momento mais pessoal da fala. Fale de improviso, olhando nos olhos.
Roteiro sugerido:
1) Conte, em 1-2 minutos, como Deus te chamou para a obra — e como esse chamado te trouxe para a administração. Use o quadro à esquerda só como âncora dos pontos.
2) Faça a virada: "Eu pensei que administrar fosse o oposto de ministério. Descobri que é ministério."
3) Amarre no versículo: administrar não é sobre planilha, é sobre FIDELIDADE. Cada real que passa pelas nossas mãos é uma vida do outro lado.
Encerre a abertura assim: "É com esse peso no coração — de que administrar é espiritual — que eu vou mostrar a vocês o caminho da sua oferta."
[Tempo acumulado: ~4-5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[TRANSIÇÃO — ~30s]
Slide de respiro. Diga devagar: "Escrevam isso no coração: cuidar do recurso é cuidar de gente."
Três palavras guiam tudo o que vou mostrar: a CONFIANÇA de quem oferta, a FIDELIDADE de quem administra, o FRUTO de quem recebe.
Vira para o próximo: "E fidelidade começa com gente preparada."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[A EQUIPE — ~3 min]
Mensagem central: a JMN não é amadora com o dinheiro de Deus.
- Temos gente de mercado — pessoas que poderiam estar em grandes empresas — servindo aqui por vocação.
- Cada área (Controladoria, Finanças, Contabilidade, RH e Atendimento) tem função clara e trabalha o ano inteiro, não só na prestação de contas. Destaque o RH: "É quem cuida de quem cuida — do bem-estar e do sustento do missionário."
- Frase de efeito: "Quando você oferta, não está jogando num poço escuro. Há gente preparada, com nome e rosto, cuidando de cada centavo."
- Ponte: "E gente preparada aceita ser vigiada. É por isso que nós nos deixamos auditar — não uma, mas várias vezes."
[Tempo acumulado: ~8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[CAMADAS DE CONTROLE — ~2 min · abre o bloco de auditorias]
Este slide é o panorama. Leia as quatro instâncias de cima para baixo:
1) Auditoria Independente — uma empresa de fora, todo ano.
2) Conselho Fiscal da CBB — a própria Convenção nos audita 3x ao ano.
3) Controladoria da CBB + Comissão de Finanças — acompanham o tempo todo.
4) Governo — audita nossas contas para renovar o CEBAS.
Frase: "Não é uma trava, são quatro. E nós PEDIMOS por elas."
Ponte para o próximo: "Deixa eu mostrar o resultado dessa vigília toda."
[Tempo acumulado: ~10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[RESULTADO DAS AUDITORIAS — ~2 min]
Aqui você entrega a "prova".
- "Sem ressalvas" é o carimbo mais alto que existe — explique em linguagem simples: "É como tirar 10 na prova mais rígida."
- CEBAS ininterrupto: o próprio governo atesta que somos beneficentes de verdade, ano após ano.
- Recursos no propósito: 100% do que entra volta para a missão; ninguém leva lucro para casa.
Frase de fechamento do bloco: "Vocês podem olhar o doador nos olhos e dizer: 'pode confiar, essa casa é limpa.'"
Ponte: "Agora que vocês confiam na guarda... vamos entender por que a CAMPANHA é tão vital."
[Tempo acumulado: ~12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[O DESCOMPASSO — ~2,5 min · o argumento central da campanha]
Este é o slide-chave do "porquê da campanha". Conduza o olhar:
1) Aponte a linha cinza (despesa): "Reparem — é quase uma reta. Todo mês vencem prebendas dos missionários, aluguéis, plano de saúde, os projetos. A conta NUNCA tira férias."
2) Aponte a linha verde (receita): "Agora a oferta. Ela dispara aqui, de setembro a dezembro — é a Campanha. No resto do ano, ela fica lá embaixo."
3) O vale: "De janeiro a agosto existe um VALE. Nesses meses, a despesa é maior que a entrada."
Deixe claro: o gráfico é ILUSTRATIVO, não são valores reais (aponte a nota no rodapé).
Ponte: "Se a despesa não para e a oferta é sazonal... como os missionários não ficam sem prebenda em maio? A resposta é a próxima."
[Tempo acumulado: ~14-15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[A CAMPANHA É A RESERVA — ~2 min]
Resolva a tensão criada no slide anterior.
- "A Campanha não é uma 'vaquinha' de fim de ano. É a RESERVA que atravessa o ano."
- Explique o ciclo (aponte os 3 passos): a campanha arrecada no pico → a reserva é guardada com disciplina (é aqui que a administração séria entra!) → a missão não para nos meses magros.
- Conecte com o bloco de auditoria: "Por isso a guarda precisa ser impecável. Essa reserva é sagrada — é o salário do missionário de abril."
- Frase forte: "Quando você mobiliza sua igreja na campanha, você não está pagando setembro. Você está garantindo o março do missionário."
Ponte: "E aqui vem uma verdade que incomoda: nós, batistas, ofertamos MUITO pouco."
[Tempo acumulado: ~17 min]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71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090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191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8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44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418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74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32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75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81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65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4635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13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ópia de Apresentação marajó atualizado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5418" y="269949"/>
            <a:ext cx="7461167" cy="155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Cópia de Apresentação marajó atualizad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5434" y="4687535"/>
            <a:ext cx="7461167" cy="142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ópia de Apresentação marajó atualizado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87867" y="2535967"/>
            <a:ext cx="1916267" cy="12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Cópia de Apresentação marajó atualizado (3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2234" y="2304467"/>
            <a:ext cx="2570500" cy="17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Logo colorida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41833" y="2024600"/>
            <a:ext cx="2622355" cy="2459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UMA CONTA QUE INCOMODA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Somos milhões. Ofertamos quase nada.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698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6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somarmos tudo o que os batistas brasileiros ofertam para missões em um ano e dividirmos por cada membro, o valor cabe em um único almoço.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40080" y="2651760"/>
            <a:ext cx="5303520" cy="3291840"/>
          </a:xfrm>
          <a:prstGeom prst="roundRect">
            <a:avLst>
              <a:gd name="adj" fmla="val 3333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icons/utensi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720" y="2971800"/>
            <a:ext cx="1234440" cy="12344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4343400"/>
            <a:ext cx="4937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1 almoço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1005840" y="5029200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4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o que cada batista oferta para missões — por ANO, não por mês.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172200" y="2651760"/>
            <a:ext cx="5376672" cy="3291840"/>
          </a:xfrm>
          <a:prstGeom prst="roundRect">
            <a:avLst>
              <a:gd name="adj" fmla="val 3333"/>
            </a:avLst>
          </a:prstGeom>
          <a:solidFill>
            <a:srgbClr val="3A4A1C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6492240" y="29260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81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conta que humilha e desafia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492240" y="3520440"/>
            <a:ext cx="566928" cy="566928"/>
          </a:xfrm>
          <a:prstGeom prst="ellipse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icons/people_roo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256" y="3648456"/>
            <a:ext cx="310896" cy="31089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223760" y="3502152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F3E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Somos uma multidão de batistas no Brasil.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492240" y="4297680"/>
            <a:ext cx="566928" cy="566928"/>
          </a:xfrm>
          <a:prstGeom prst="ellipse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5" name="Image 2" descr="icons/hand_off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256" y="4425696"/>
            <a:ext cx="310896" cy="31089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223760" y="4279392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F3E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um oferta, por ano, o preço de uma refeição.</a:t>
            </a:r>
            <a:endParaRPr lang="en-US" sz="1500" dirty="0"/>
          </a:p>
        </p:txBody>
      </p:sp>
      <p:sp>
        <p:nvSpPr>
          <p:cNvPr id="17" name="Shape 12"/>
          <p:cNvSpPr/>
          <p:nvPr/>
        </p:nvSpPr>
        <p:spPr>
          <a:xfrm>
            <a:off x="6492240" y="5074920"/>
            <a:ext cx="566928" cy="566928"/>
          </a:xfrm>
          <a:prstGeom prst="ellipse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8" name="Image 3" descr="icons/fir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256" y="5202936"/>
            <a:ext cx="310896" cy="31089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223760" y="5056632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F3E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 nossa fé se mede pela oferta... estamos devendo.</a:t>
            </a:r>
            <a:endParaRPr lang="en-US" sz="1500" dirty="0"/>
          </a:p>
        </p:txBody>
      </p:sp>
      <p:pic>
        <p:nvPicPr>
          <p:cNvPr id="20" name="Image 4" descr="logo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22" name="Text 15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DO INCÔMODO À ESPERANÇA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348"/>
              </a:lnSpc>
              <a:buNone/>
            </a:pPr>
            <a:r>
              <a:rPr lang="en-US" sz="31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Imagine se cada um ofertasse só um pouco mais</a:t>
            </a:r>
            <a:endParaRPr lang="en-US" sz="31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94360" y="2286000"/>
          <a:ext cx="7040880" cy="37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909560" y="2286000"/>
            <a:ext cx="3657600" cy="3794760"/>
          </a:xfrm>
          <a:prstGeom prst="roundRect">
            <a:avLst>
              <a:gd name="adj" fmla="val 300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8183880" y="2560320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" name="Image 0" descr="icons/seedl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850" y="2774290"/>
            <a:ext cx="395021" cy="39502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183880" y="3520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Multiplicação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8183880" y="4069080"/>
            <a:ext cx="31546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preciso um milagre financeiro. Basta que a MULTIDÃO se mova junto.</a:t>
            </a:r>
            <a:endParaRPr lang="en-US" sz="1450" dirty="0"/>
          </a:p>
          <a:p>
            <a:pPr marL="0" indent="0">
              <a:lnSpc>
                <a:spcPts val="2100"/>
              </a:lnSpc>
              <a:buNone/>
            </a:pPr>
            <a:endParaRPr lang="en-US" sz="14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gesto pequeno de cada um, multiplicado por milhões, transforma o mapa de missões no Brasil.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594360" y="61447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7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 ilustrativo do potencial — índice comparativo, não valores.</a:t>
            </a:r>
            <a:endParaRPr lang="en-US" sz="950" dirty="0"/>
          </a:p>
        </p:txBody>
      </p:sp>
      <p:pic>
        <p:nvPicPr>
          <p:cNvPr id="11" name="Image 1" descr="logo_gre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PARA ONDE VAI A OFERTA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oferta de um estado abençoa outro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6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 é o princípio missionário: o recurso viaja de onde há fartura para onde há necessidade. Missões nunca foi sobre guardar em casa.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40080" y="3200400"/>
            <a:ext cx="3200400" cy="2103120"/>
          </a:xfrm>
          <a:prstGeom prst="roundRect">
            <a:avLst>
              <a:gd name="adj" fmla="val 5217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60120" y="3474720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" name="Image 0" descr="icons/hand_off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90" y="3688690"/>
            <a:ext cx="395021" cy="39502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443484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Onde há mais recursos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60120" y="480060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Igrejas que Deus abençoou com recursos ofertam com generosidade.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977640" y="4023360"/>
            <a:ext cx="960120" cy="457200"/>
          </a:xfrm>
          <a:prstGeom prst="rightArrow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5074920" y="3200400"/>
            <a:ext cx="2423160" cy="2103120"/>
          </a:xfrm>
          <a:prstGeom prst="roundRect">
            <a:avLst>
              <a:gd name="adj" fmla="val 5217"/>
            </a:avLst>
          </a:prstGeom>
          <a:solidFill>
            <a:srgbClr val="3A4A1C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1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0680" y="3611880"/>
            <a:ext cx="1691640" cy="49377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257800" y="4343400"/>
            <a:ext cx="2057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3E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Recebe, administra</a:t>
            </a:r>
            <a:endParaRPr lang="en-US" sz="14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3E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redistribui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7635240" y="4023360"/>
            <a:ext cx="960120" cy="457200"/>
          </a:xfrm>
          <a:prstGeom prst="rightArrow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8732520" y="3200400"/>
            <a:ext cx="2816352" cy="2103120"/>
          </a:xfrm>
          <a:prstGeom prst="roundRect">
            <a:avLst>
              <a:gd name="adj" fmla="val 5217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Shape 12"/>
          <p:cNvSpPr/>
          <p:nvPr/>
        </p:nvSpPr>
        <p:spPr>
          <a:xfrm>
            <a:off x="9052560" y="3474720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7" name="Image 2" descr="icons/glob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6530" y="3688690"/>
            <a:ext cx="395021" cy="39502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052560" y="44348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Onde há mais necessidade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9052560" y="48006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Campos e regiões carentes recebem missionários e projetos.</a:t>
            </a:r>
            <a:endParaRPr lang="en-US" sz="1200" dirty="0"/>
          </a:p>
        </p:txBody>
      </p:sp>
      <p:pic>
        <p:nvPicPr>
          <p:cNvPr id="20" name="Image 3" descr="logo_gree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22" name="Text 16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cons/sh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960" y="914400"/>
            <a:ext cx="1371600" cy="1371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2514600"/>
            <a:ext cx="10332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 cada povo guardasse a oferta em casa,</a:t>
            </a:r>
            <a:endParaRPr lang="en-US" sz="3400" dirty="0"/>
          </a:p>
          <a:p>
            <a:pPr marL="0" indent="0" algn="ctr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evangelho nunca teria chegado até nós.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1737360" y="4297680"/>
            <a:ext cx="8686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700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Missionários cruzaram oceanos, sustentados por ofertas de igrejas que nunca conheceriam o Brasil. Eles enviaram para longe — e por isso hoje somos igreja. Redistribuir a oferta é honrar essa mesma graça.</a:t>
            </a:r>
            <a:endParaRPr lang="en-US" sz="1700" dirty="0"/>
          </a:p>
        </p:txBody>
      </p:sp>
      <p:pic>
        <p:nvPicPr>
          <p:cNvPr id="5" name="Image 1" descr="logo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9B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B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FRUTO · RESULTADO 2025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Foi isto que a sua oferta gerou</a:t>
            </a:r>
            <a:endParaRPr lang="en-US" sz="3400" dirty="0"/>
          </a:p>
        </p:txBody>
      </p:sp>
      <p:sp>
        <p:nvSpPr>
          <p:cNvPr id="24" name="Shape 18"/>
          <p:cNvSpPr/>
          <p:nvPr/>
        </p:nvSpPr>
        <p:spPr>
          <a:xfrm>
            <a:off x="640080" y="5284269"/>
            <a:ext cx="10908792" cy="1051560"/>
          </a:xfrm>
          <a:prstGeom prst="roundRect">
            <a:avLst>
              <a:gd name="adj" fmla="val 10435"/>
            </a:avLst>
          </a:prstGeom>
          <a:solidFill>
            <a:srgbClr val="3A4A1C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5" name="Image 4" descr="icons/hands_help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5138928"/>
            <a:ext cx="640080" cy="64008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773936" y="5354023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Missionários</a:t>
            </a: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</a:t>
            </a: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Brasil</a:t>
            </a: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plantando</a:t>
            </a:r>
            <a:r>
              <a:rPr lang="en-US" sz="15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Igrejas, </a:t>
            </a:r>
            <a:r>
              <a:rPr lang="en-US" sz="15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Cristolândia</a:t>
            </a: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Vila Minha Pátria, Carreta Missionária... </a:t>
            </a:r>
            <a:r>
              <a:rPr lang="en-US" sz="1550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projeto é uma vida que a sua oferta tocou.</a:t>
            </a:r>
            <a:endParaRPr lang="en-US" sz="1550" dirty="0"/>
          </a:p>
        </p:txBody>
      </p:sp>
      <p:pic>
        <p:nvPicPr>
          <p:cNvPr id="27" name="Image 5" descr="logo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0044D21F-3664-DBFC-DDA0-5127C5D3A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9509" y="1566391"/>
            <a:ext cx="8447638" cy="36835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822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400" dirty="0">
                <a:solidFill>
                  <a:srgbClr val="C881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É PEÇA-CHAVE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85800" y="1280160"/>
            <a:ext cx="10515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Sejamos instrumentos</a:t>
            </a:r>
            <a:endParaRPr lang="en-US" sz="4600" dirty="0"/>
          </a:p>
          <a:p>
            <a:pPr marL="0" indent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nas mãos de Deus.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731520" y="3200400"/>
            <a:ext cx="3429000" cy="2286000"/>
          </a:xfrm>
          <a:prstGeom prst="roundRect">
            <a:avLst>
              <a:gd name="adj" fmla="val 48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051560" y="3520440"/>
            <a:ext cx="822960" cy="822960"/>
          </a:xfrm>
          <a:prstGeom prst="ellipse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" name="Image 0" descr="icons/bullhor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872" y="3730752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24128" y="44348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Mobilize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024128" y="489204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E8D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 a campanha para cada igreja. Nenhuma pode ficar de fora.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453128" y="3200400"/>
            <a:ext cx="3429000" cy="2286000"/>
          </a:xfrm>
          <a:prstGeom prst="roundRect">
            <a:avLst>
              <a:gd name="adj" fmla="val 48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4773168" y="3520440"/>
            <a:ext cx="822960" cy="822960"/>
          </a:xfrm>
          <a:prstGeom prst="ellipse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1" name="Image 1" descr="icons/heart_hands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480" y="3730752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45736" y="44348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Engaje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4745736" y="489204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E8D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Ajude cada irmão a enxergar que ofertar é participar da Missão.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174736" y="3200400"/>
            <a:ext cx="3429000" cy="2286000"/>
          </a:xfrm>
          <a:prstGeom prst="roundRect">
            <a:avLst>
              <a:gd name="adj" fmla="val 48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8494776" y="3520440"/>
            <a:ext cx="822960" cy="822960"/>
          </a:xfrm>
          <a:prstGeom prst="ellipse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6" name="Image 2" descr="icons/praying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5088" y="3730752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67344" y="44348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Interceda</a:t>
            </a:r>
            <a:endParaRPr lang="en-US" sz="2100" dirty="0"/>
          </a:p>
        </p:txBody>
      </p:sp>
      <p:sp>
        <p:nvSpPr>
          <p:cNvPr id="18" name="Text 13"/>
          <p:cNvSpPr/>
          <p:nvPr/>
        </p:nvSpPr>
        <p:spPr>
          <a:xfrm>
            <a:off x="8467344" y="489204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E8D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Cubra os missionários e os recursos em oração o ano inteiro.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731520" y="580644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50" i="1" dirty="0">
                <a:solidFill>
                  <a:srgbClr val="C881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 como ouvirão, se não há quem pregue? E como pregarão, se não forem enviados?” — Romanos 10.14,15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2011680"/>
            <a:ext cx="2130552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2926080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Trabalho é adoração.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914400" y="397764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E8D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Obrigado por serem parte desta história.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5641848" y="4709160"/>
            <a:ext cx="914400" cy="27432"/>
          </a:xfrm>
          <a:prstGeom prst="rect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914400" y="498348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B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Junta de Missões Nacionais da CBB · Administração e Suporte — GEASU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48640"/>
            <a:ext cx="2103120" cy="6126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2148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400" dirty="0">
                <a:solidFill>
                  <a:srgbClr val="C881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2026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40080" y="256032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Caminho da sua Oferta</a:t>
            </a:r>
            <a:endParaRPr lang="en-US" sz="62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800" dirty="0">
                <a:solidFill>
                  <a:srgbClr val="E8D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confiança de quem oferta ao impacto de quem recebe —</a:t>
            </a:r>
            <a:endParaRPr lang="en-US" sz="18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800" dirty="0">
                <a:solidFill>
                  <a:srgbClr val="E8D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JMN cuida de cada recurso que Deus confia às suas mãos.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685800" y="3822192"/>
            <a:ext cx="1188720" cy="32004"/>
          </a:xfrm>
          <a:prstGeom prst="rect">
            <a:avLst/>
          </a:prstGeom>
          <a:solidFill>
            <a:srgbClr val="C8811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658368" y="6126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B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Junta de Missões Nacionais da Convenção Batista Brasileira · Administração e Suporte — GEASU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O PONTO DE PARTIDA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7498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Administrar também é um chamado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6949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falar de números, deixe-me falar de vocação.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6766560" cy="3383280"/>
          </a:xfrm>
          <a:prstGeom prst="roundRect">
            <a:avLst>
              <a:gd name="adj" fmla="val 3243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14400" y="2697480"/>
            <a:ext cx="777240" cy="777240"/>
          </a:xfrm>
          <a:prstGeom prst="ellipse">
            <a:avLst/>
          </a:prstGeom>
          <a:solidFill>
            <a:srgbClr val="EADBBD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" name="Image 0" descr="icons/fi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82" y="2899562"/>
            <a:ext cx="373075" cy="37307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28800" y="2788920"/>
            <a:ext cx="5394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Meu testemunho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960120" y="3337560"/>
            <a:ext cx="6126480" cy="2331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Deus me chamou para a obra missionária pela porta da administração.
• Onde eu estava quando Deus me chamou
• O que eu entendi sobre servir nos bastidores
• Por que cuidar do recurso é cuidar de vidas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635240" y="2468880"/>
            <a:ext cx="3913632" cy="3383280"/>
          </a:xfrm>
          <a:prstGeom prst="roundRect">
            <a:avLst>
              <a:gd name="adj" fmla="val 3243"/>
            </a:avLst>
          </a:prstGeom>
          <a:solidFill>
            <a:srgbClr val="3A4A1C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icons/quote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280" y="274320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955280" y="3429000"/>
            <a:ext cx="3291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2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“Requer-se dos administradores que cada um seja encontrado fiel.”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7955280" y="53492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81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Coríntios 4.2</a:t>
            </a:r>
            <a:endParaRPr lang="en-US" sz="1400" dirty="0"/>
          </a:p>
        </p:txBody>
      </p:sp>
      <p:pic>
        <p:nvPicPr>
          <p:cNvPr id="14" name="Image 2" descr="logo_gre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332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Cuidar do recurso é cuidar de gente.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1554480" y="3749040"/>
            <a:ext cx="9052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900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oferta que chega tem um rosto do outro lado: um missionário no campo, uma criança na Cristolândia, uma família recomeçando.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3794760" y="5029200"/>
            <a:ext cx="731520" cy="7315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" name="Image 0" descr="icons/heart_hands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496" y="5202936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46120" y="57607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Confiança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0" y="5029200"/>
            <a:ext cx="731520" cy="7315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8" name="Image 1" descr="icons/shield_che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0136" y="5202936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37760" y="57607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Fidelidade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7178040" y="5029200"/>
            <a:ext cx="731520" cy="7315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1" name="Image 2" descr="icons/seedli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1776" y="5202936"/>
            <a:ext cx="384048" cy="3840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629400" y="57607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Fruto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QUEM CUIDA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equipe preparada nos bastidores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6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Profissionais de mercado, dedicados ao Reino: a mesma disciplina técnica de uma grande organização, a serviço da missão.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40080" y="2606040"/>
            <a:ext cx="2093976" cy="3108960"/>
          </a:xfrm>
          <a:prstGeom prst="roundRect">
            <a:avLst>
              <a:gd name="adj" fmla="val 524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1284732" y="2898648"/>
            <a:ext cx="804672" cy="8046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" name="Image 0" descr="icons/gea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947" y="3107863"/>
            <a:ext cx="386243" cy="38624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867912"/>
            <a:ext cx="1764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Controladoria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2960" y="4544568"/>
            <a:ext cx="172821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Controles internos, orçamento e conformidade o ano inteiro.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2843784" y="2606040"/>
            <a:ext cx="2093976" cy="3108960"/>
          </a:xfrm>
          <a:prstGeom prst="roundRect">
            <a:avLst>
              <a:gd name="adj" fmla="val 524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3488436" y="2898648"/>
            <a:ext cx="804672" cy="8046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icons/chart_li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7651" y="3107863"/>
            <a:ext cx="386243" cy="38624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008376" y="3867912"/>
            <a:ext cx="1764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Finanças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026664" y="4544568"/>
            <a:ext cx="172821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 e fluxo de caixa para sustentar a operação.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5047488" y="2606040"/>
            <a:ext cx="2093976" cy="3108960"/>
          </a:xfrm>
          <a:prstGeom prst="roundRect">
            <a:avLst>
              <a:gd name="adj" fmla="val 524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Shape 12"/>
          <p:cNvSpPr/>
          <p:nvPr/>
        </p:nvSpPr>
        <p:spPr>
          <a:xfrm>
            <a:off x="5692140" y="2898648"/>
            <a:ext cx="804672" cy="8046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7" name="Image 2" descr="icons/clipbo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355" y="3107863"/>
            <a:ext cx="386243" cy="38624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212080" y="3867912"/>
            <a:ext cx="1764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Contabilidade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5230368" y="4544568"/>
            <a:ext cx="172821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Escrituração regular e auditada, dentro das normas do CFC.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7251192" y="2606040"/>
            <a:ext cx="2093976" cy="3108960"/>
          </a:xfrm>
          <a:prstGeom prst="roundRect">
            <a:avLst>
              <a:gd name="adj" fmla="val 524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6"/>
          <p:cNvSpPr/>
          <p:nvPr/>
        </p:nvSpPr>
        <p:spPr>
          <a:xfrm>
            <a:off x="7895844" y="2898648"/>
            <a:ext cx="804672" cy="8046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2" name="Image 3" descr="icons/r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059" y="3107863"/>
            <a:ext cx="386243" cy="38624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415784" y="3867912"/>
            <a:ext cx="1764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Recursos Humanos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7434072" y="4544568"/>
            <a:ext cx="172821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Cuida de quem cuida: pessoas, folha e o sustento do missionário.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9454896" y="2606040"/>
            <a:ext cx="2093976" cy="3108960"/>
          </a:xfrm>
          <a:prstGeom prst="roundRect">
            <a:avLst>
              <a:gd name="adj" fmla="val 524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0"/>
          <p:cNvSpPr/>
          <p:nvPr/>
        </p:nvSpPr>
        <p:spPr>
          <a:xfrm>
            <a:off x="10099548" y="2898648"/>
            <a:ext cx="804672" cy="8046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7" name="Image 4" descr="icons/user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8763" y="3107863"/>
            <a:ext cx="386243" cy="386243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619488" y="3867912"/>
            <a:ext cx="1764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Atendimento</a:t>
            </a:r>
            <a:endParaRPr lang="en-US" sz="1600" dirty="0"/>
          </a:p>
        </p:txBody>
      </p:sp>
      <p:sp>
        <p:nvSpPr>
          <p:cNvPr id="29" name="Text 22"/>
          <p:cNvSpPr/>
          <p:nvPr/>
        </p:nvSpPr>
        <p:spPr>
          <a:xfrm>
            <a:off x="9637776" y="4544568"/>
            <a:ext cx="172821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que acolhe o doador e rastreia cada oferta.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640080" y="5806440"/>
            <a:ext cx="10908792" cy="18288"/>
          </a:xfrm>
          <a:prstGeom prst="roundRect">
            <a:avLst>
              <a:gd name="adj" fmla="val 600000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31" name="Image 5" descr="logo_gree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33" name="Text 25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COMO SOMOS FISCALIZADOS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Quatro instâncias vigiam cada real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i="1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Nós nos deixamos “virar do avesso”, de propósito. Quanto mais olhos, mais segurança para quem oferta.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10908792" cy="896112"/>
          </a:xfrm>
          <a:prstGeom prst="roundRect">
            <a:avLst>
              <a:gd name="adj" fmla="val 12245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822960" y="2642616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" name="Image 0" descr="icons/magnifi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81" y="2809037"/>
            <a:ext cx="307238" cy="30723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263347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Auditoria Independente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645920" y="2971800"/>
            <a:ext cx="7040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externa examina o balanço todo ano. Parecer sem ressalvas.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10012680" y="2761488"/>
            <a:ext cx="1371600" cy="402336"/>
          </a:xfrm>
          <a:prstGeom prst="roundRect">
            <a:avLst>
              <a:gd name="adj" fmla="val 50000"/>
            </a:avLst>
          </a:prstGeom>
          <a:solidFill>
            <a:srgbClr val="3A4A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10012680" y="2761488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Anual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3483864"/>
            <a:ext cx="10908792" cy="896112"/>
          </a:xfrm>
          <a:prstGeom prst="roundRect">
            <a:avLst>
              <a:gd name="adj" fmla="val 12245"/>
            </a:avLst>
          </a:prstGeom>
          <a:solidFill>
            <a:srgbClr val="F7EFD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0"/>
          <p:cNvSpPr/>
          <p:nvPr/>
        </p:nvSpPr>
        <p:spPr>
          <a:xfrm>
            <a:off x="822960" y="361188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4" name="Image 1" descr="icons/balan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81" y="3778301"/>
            <a:ext cx="307238" cy="30723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645920" y="3602736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Conselho Fiscal da CBB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1645920" y="3941064"/>
            <a:ext cx="7040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Órgão da Convenção nos audita e avalia ao longo do ano.</a:t>
            </a:r>
            <a:endParaRPr lang="en-US" sz="1350" dirty="0"/>
          </a:p>
        </p:txBody>
      </p:sp>
      <p:sp>
        <p:nvSpPr>
          <p:cNvPr id="17" name="Shape 13"/>
          <p:cNvSpPr/>
          <p:nvPr/>
        </p:nvSpPr>
        <p:spPr>
          <a:xfrm>
            <a:off x="10012680" y="3730752"/>
            <a:ext cx="1371600" cy="402336"/>
          </a:xfrm>
          <a:prstGeom prst="roundRect">
            <a:avLst>
              <a:gd name="adj" fmla="val 50000"/>
            </a:avLst>
          </a:prstGeom>
          <a:solidFill>
            <a:srgbClr val="3A4A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ext 14"/>
          <p:cNvSpPr/>
          <p:nvPr/>
        </p:nvSpPr>
        <p:spPr>
          <a:xfrm>
            <a:off x="10012680" y="3730752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3× ao ano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640080" y="4453128"/>
            <a:ext cx="10908792" cy="896112"/>
          </a:xfrm>
          <a:prstGeom prst="roundRect">
            <a:avLst>
              <a:gd name="adj" fmla="val 12245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6"/>
          <p:cNvSpPr/>
          <p:nvPr/>
        </p:nvSpPr>
        <p:spPr>
          <a:xfrm>
            <a:off x="822960" y="4581144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1" name="Image 2" descr="icons/ey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381" y="4747565"/>
            <a:ext cx="307238" cy="30723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645920" y="4572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Controladoria da CBB</a:t>
            </a:r>
            <a:endParaRPr lang="en-US" sz="1700" dirty="0"/>
          </a:p>
        </p:txBody>
      </p:sp>
      <p:sp>
        <p:nvSpPr>
          <p:cNvPr id="23" name="Text 18"/>
          <p:cNvSpPr/>
          <p:nvPr/>
        </p:nvSpPr>
        <p:spPr>
          <a:xfrm>
            <a:off x="1645920" y="4910328"/>
            <a:ext cx="7040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Acompanhamento contínuo e Comissão de Finanças e Conselho Fiscal da Convenção.</a:t>
            </a:r>
            <a:endParaRPr lang="en-US" sz="1350" dirty="0"/>
          </a:p>
        </p:txBody>
      </p:sp>
      <p:sp>
        <p:nvSpPr>
          <p:cNvPr id="24" name="Shape 19"/>
          <p:cNvSpPr/>
          <p:nvPr/>
        </p:nvSpPr>
        <p:spPr>
          <a:xfrm>
            <a:off x="10012680" y="4700016"/>
            <a:ext cx="1371600" cy="402336"/>
          </a:xfrm>
          <a:prstGeom prst="roundRect">
            <a:avLst>
              <a:gd name="adj" fmla="val 50000"/>
            </a:avLst>
          </a:prstGeom>
          <a:solidFill>
            <a:srgbClr val="3A4A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5" name="Text 20"/>
          <p:cNvSpPr/>
          <p:nvPr/>
        </p:nvSpPr>
        <p:spPr>
          <a:xfrm>
            <a:off x="10012680" y="4700016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Contínuo</a:t>
            </a:r>
            <a:endParaRPr lang="en-US" sz="1250" dirty="0"/>
          </a:p>
        </p:txBody>
      </p:sp>
      <p:sp>
        <p:nvSpPr>
          <p:cNvPr id="26" name="Shape 21"/>
          <p:cNvSpPr/>
          <p:nvPr/>
        </p:nvSpPr>
        <p:spPr>
          <a:xfrm>
            <a:off x="640080" y="5422392"/>
            <a:ext cx="10908792" cy="896112"/>
          </a:xfrm>
          <a:prstGeom prst="roundRect">
            <a:avLst>
              <a:gd name="adj" fmla="val 12245"/>
            </a:avLst>
          </a:prstGeom>
          <a:solidFill>
            <a:srgbClr val="F7EFD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7" name="Shape 22"/>
          <p:cNvSpPr/>
          <p:nvPr/>
        </p:nvSpPr>
        <p:spPr>
          <a:xfrm>
            <a:off x="822960" y="5550408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8" name="Image 3" descr="icons/gov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381" y="5716829"/>
            <a:ext cx="307238" cy="30723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1645920" y="5541264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Governo Federal</a:t>
            </a:r>
            <a:endParaRPr lang="en-US" sz="1700" dirty="0"/>
          </a:p>
        </p:txBody>
      </p:sp>
      <p:sp>
        <p:nvSpPr>
          <p:cNvPr id="30" name="Text 24"/>
          <p:cNvSpPr/>
          <p:nvPr/>
        </p:nvSpPr>
        <p:spPr>
          <a:xfrm>
            <a:off x="1645920" y="5879592"/>
            <a:ext cx="7040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Contas auditadas para manter o CEBAS — o selo filantrópico do país.</a:t>
            </a:r>
            <a:endParaRPr lang="en-US" sz="1350" dirty="0"/>
          </a:p>
        </p:txBody>
      </p:sp>
      <p:sp>
        <p:nvSpPr>
          <p:cNvPr id="31" name="Shape 25"/>
          <p:cNvSpPr/>
          <p:nvPr/>
        </p:nvSpPr>
        <p:spPr>
          <a:xfrm>
            <a:off x="10012680" y="5669280"/>
            <a:ext cx="1371600" cy="402336"/>
          </a:xfrm>
          <a:prstGeom prst="roundRect">
            <a:avLst>
              <a:gd name="adj" fmla="val 50000"/>
            </a:avLst>
          </a:prstGeom>
          <a:solidFill>
            <a:srgbClr val="3A4A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2" name="Text 26"/>
          <p:cNvSpPr/>
          <p:nvPr/>
        </p:nvSpPr>
        <p:spPr>
          <a:xfrm>
            <a:off x="10012680" y="5669280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Anual</a:t>
            </a:r>
            <a:endParaRPr lang="en-US" sz="1250" dirty="0"/>
          </a:p>
        </p:txBody>
      </p:sp>
      <p:pic>
        <p:nvPicPr>
          <p:cNvPr id="33" name="Image 4" descr="logo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35" name="Text 28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C881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resultado de tanta vigilância?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1520" y="12801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Aprovados. Sem nada a esconder.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731520" y="2743200"/>
            <a:ext cx="3429000" cy="3017520"/>
          </a:xfrm>
          <a:prstGeom prst="roundRect">
            <a:avLst>
              <a:gd name="adj" fmla="val 3636"/>
            </a:avLst>
          </a:prstGeom>
          <a:solidFill>
            <a:srgbClr val="FFFFFF">
              <a:alpha val="94000"/>
            </a:srgbClr>
          </a:solidFill>
          <a:ln/>
          <a:effectLst>
            <a:outerShdw blurRad="127000" dist="50800" dir="5400000" algn="bl" rotWithShape="0">
              <a:srgbClr val="241C0E">
                <a:alpha val="4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051560" y="3108960"/>
            <a:ext cx="914400" cy="914400"/>
          </a:xfrm>
          <a:prstGeom prst="ellipse">
            <a:avLst/>
          </a:prstGeom>
          <a:solidFill>
            <a:srgbClr val="EADBBD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" name="Image 0" descr="icons/shield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448" y="33558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24128" y="420624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9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Parecer sem ressalvas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24128" y="498348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grau máximo que uma auditoria independente pode emitir sobre um balanço.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453128" y="2743200"/>
            <a:ext cx="3429000" cy="3017520"/>
          </a:xfrm>
          <a:prstGeom prst="roundRect">
            <a:avLst>
              <a:gd name="adj" fmla="val 3636"/>
            </a:avLst>
          </a:prstGeom>
          <a:solidFill>
            <a:srgbClr val="FFFFFF">
              <a:alpha val="94000"/>
            </a:srgbClr>
          </a:solidFill>
          <a:ln/>
          <a:effectLst>
            <a:outerShdw blurRad="127000" dist="50800" dir="5400000" algn="bl" rotWithShape="0">
              <a:srgbClr val="241C0E">
                <a:alpha val="4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4773168" y="3108960"/>
            <a:ext cx="914400" cy="914400"/>
          </a:xfrm>
          <a:prstGeom prst="ellipse">
            <a:avLst/>
          </a:prstGeom>
          <a:solidFill>
            <a:srgbClr val="EADBBD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1" name="Image 1" descr="icons/certifica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056" y="33558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45736" y="420624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9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CEBAS ininterrupto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745736" y="498348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Certificado de Entidade Beneficente reconhecido pelo governo há décadas.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174736" y="2743200"/>
            <a:ext cx="3429000" cy="3017520"/>
          </a:xfrm>
          <a:prstGeom prst="roundRect">
            <a:avLst>
              <a:gd name="adj" fmla="val 3636"/>
            </a:avLst>
          </a:prstGeom>
          <a:solidFill>
            <a:srgbClr val="FFFFFF">
              <a:alpha val="94000"/>
            </a:srgbClr>
          </a:solidFill>
          <a:ln/>
          <a:effectLst>
            <a:outerShdw blurRad="127000" dist="50800" dir="5400000" algn="bl" rotWithShape="0">
              <a:srgbClr val="241C0E">
                <a:alpha val="4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8494776" y="3108960"/>
            <a:ext cx="914400" cy="914400"/>
          </a:xfrm>
          <a:prstGeom prst="ellipse">
            <a:avLst/>
          </a:prstGeom>
          <a:solidFill>
            <a:srgbClr val="EADBBD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6" name="Image 2" descr="icons/hands_helpi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1664" y="33558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67344" y="420624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9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Recursos no propósito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8467344" y="498348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 integral dos recursos nos fins da missão — conforme o Art. 14 do CTN.</a:t>
            </a:r>
            <a:endParaRPr lang="en-US" sz="1250" dirty="0"/>
          </a:p>
        </p:txBody>
      </p:sp>
      <p:pic>
        <p:nvPicPr>
          <p:cNvPr id="19" name="Image 3" descr="logo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9B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B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POR QUE A CAMPANHA É MUITO IMPORTANTE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456"/>
              </a:lnSpc>
              <a:buNone/>
            </a:pPr>
            <a:r>
              <a:rPr lang="en-US" sz="32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contas não param. A oferta é sazonal.</a:t>
            </a:r>
            <a:endParaRPr lang="en-US" sz="32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94360" y="2148840"/>
          <a:ext cx="722376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046720" y="2286000"/>
            <a:ext cx="3520440" cy="3749040"/>
          </a:xfrm>
          <a:prstGeom prst="roundRect">
            <a:avLst>
              <a:gd name="adj" fmla="val 3117"/>
            </a:avLst>
          </a:prstGeom>
          <a:solidFill>
            <a:srgbClr val="3A4A1C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8321040" y="251460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81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“vale” do ano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8321040" y="3063240"/>
            <a:ext cx="30175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despesa é uma linha reta: </a:t>
            </a:r>
            <a:r>
              <a:rPr lang="en-US" sz="1450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prebendas, aluguéis, plano de saúde e projetos vencem todo mês.
A receita sobe forte só entre setembro e dezembro — </a:t>
            </a: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Campanha.
</a:t>
            </a:r>
            <a:r>
              <a:rPr lang="en-US" sz="1450" dirty="0">
                <a:solidFill>
                  <a:srgbClr val="EDE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janeiro a agosto, vivemos do que foi ofertado antes.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61447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7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 ilustrativo do comportamento anual — não representa valores.</a:t>
            </a:r>
            <a:endParaRPr lang="en-US" sz="950" dirty="0"/>
          </a:p>
        </p:txBody>
      </p:sp>
      <p:pic>
        <p:nvPicPr>
          <p:cNvPr id="9" name="Image 0" descr="logo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E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6E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POR QUE A CAMPANHA EXISTE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41248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456"/>
              </a:lnSpc>
              <a:buNone/>
            </a:pPr>
            <a:r>
              <a:rPr lang="en-US" sz="3200" b="1" dirty="0">
                <a:solidFill>
                  <a:srgbClr val="232C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Campanha é o fôlego que atravessa o ano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5029200" cy="3931920"/>
          </a:xfrm>
          <a:prstGeom prst="roundRect">
            <a:avLst>
              <a:gd name="adj" fmla="val 2791"/>
            </a:avLst>
          </a:prstGeom>
          <a:solidFill>
            <a:srgbClr val="EADBB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14400" y="2468880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" name="Image 0" descr="icons/pig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06" y="2742286"/>
            <a:ext cx="504749" cy="50474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65760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22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reserva que sustenta a missão nos meses de escassez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14400" y="4617720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entra forte entre setembro e dezembro é o que mantém o missionário no campo em fevereiro, março e abril. Sem essa reserva, a operação trava justamente quando a oferta é menor.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5989320" y="2286000"/>
            <a:ext cx="5559552" cy="1170432"/>
          </a:xfrm>
          <a:prstGeom prst="roundRect">
            <a:avLst>
              <a:gd name="adj" fmla="val 9375"/>
            </a:avLst>
          </a:prstGeom>
          <a:solidFill>
            <a:srgbClr val="F7EFD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6217920" y="2505456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1" name="Image 1" descr="icons/calend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115" y="2695651"/>
            <a:ext cx="351130" cy="3511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32320" y="246888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Campanha arrecada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132320" y="2852928"/>
            <a:ext cx="4251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Set–Dez: o pico de generosidade das igrejas.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583680" y="3456432"/>
            <a:ext cx="0" cy="128016"/>
          </a:xfrm>
          <a:prstGeom prst="line">
            <a:avLst/>
          </a:prstGeom>
          <a:noFill/>
          <a:ln w="25400">
            <a:solidFill>
              <a:srgbClr val="E4D5B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5989320" y="3584448"/>
            <a:ext cx="5559552" cy="1170432"/>
          </a:xfrm>
          <a:prstGeom prst="roundRect">
            <a:avLst>
              <a:gd name="adj" fmla="val 9375"/>
            </a:avLst>
          </a:prstGeom>
          <a:solidFill>
            <a:srgbClr val="F7EFD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Shape 12"/>
          <p:cNvSpPr/>
          <p:nvPr/>
        </p:nvSpPr>
        <p:spPr>
          <a:xfrm>
            <a:off x="6217920" y="3803904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7" name="Image 2" descr="icons/shield_che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8115" y="3994099"/>
            <a:ext cx="351130" cy="35113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132320" y="3767328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reserva protege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7132320" y="4151376"/>
            <a:ext cx="4251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recurso é guardado e administrado com disciplina.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6583680" y="4754880"/>
            <a:ext cx="0" cy="128016"/>
          </a:xfrm>
          <a:prstGeom prst="line">
            <a:avLst/>
          </a:prstGeom>
          <a:noFill/>
          <a:ln w="25400">
            <a:solidFill>
              <a:srgbClr val="E4D5B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6"/>
          <p:cNvSpPr/>
          <p:nvPr/>
        </p:nvSpPr>
        <p:spPr>
          <a:xfrm>
            <a:off x="5989320" y="4882896"/>
            <a:ext cx="5559552" cy="1170432"/>
          </a:xfrm>
          <a:prstGeom prst="roundRect">
            <a:avLst>
              <a:gd name="adj" fmla="val 9375"/>
            </a:avLst>
          </a:prstGeom>
          <a:solidFill>
            <a:srgbClr val="F7EFDD"/>
          </a:solidFill>
          <a:ln/>
          <a:effectLst>
            <a:outerShdw blurRad="101600" dist="38100" dir="5400000" algn="bl" rotWithShape="0">
              <a:srgbClr val="9E9482">
                <a:alpha val="2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17"/>
          <p:cNvSpPr/>
          <p:nvPr/>
        </p:nvSpPr>
        <p:spPr>
          <a:xfrm>
            <a:off x="6217920" y="5102352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3" name="Image 3" descr="icons/seedli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8115" y="5292547"/>
            <a:ext cx="351130" cy="35113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132320" y="5065776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A4A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missão continua</a:t>
            </a:r>
            <a:endParaRPr lang="en-US" sz="1700" dirty="0"/>
          </a:p>
        </p:txBody>
      </p:sp>
      <p:sp>
        <p:nvSpPr>
          <p:cNvPr id="25" name="Text 19"/>
          <p:cNvSpPr/>
          <p:nvPr/>
        </p:nvSpPr>
        <p:spPr>
          <a:xfrm>
            <a:off x="7132320" y="5449824"/>
            <a:ext cx="4251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Jan–Ago: nenhum missionário fica sem sustento.</a:t>
            </a:r>
            <a:endParaRPr lang="en-US" sz="1300" dirty="0"/>
          </a:p>
        </p:txBody>
      </p:sp>
      <p:pic>
        <p:nvPicPr>
          <p:cNvPr id="26" name="Image 4" descr="logo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419088"/>
            <a:ext cx="1143000" cy="33375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315200" y="6419088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Acampamento de Promotores · Campanha 2026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475720" y="6419088"/>
            <a:ext cx="365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5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3256</Words>
  <Application>Microsoft Office PowerPoint</Application>
  <PresentationFormat>Widescreen</PresentationFormat>
  <Paragraphs>164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Caminho da sua Oferta - Acampamento de Promotores 2026</dc:title>
  <dc:subject>PptxGenJS Presentation</dc:subject>
  <dc:creator>JMN/CBB - Controladoria e Finanças</dc:creator>
  <cp:lastModifiedBy>Juarez Solino</cp:lastModifiedBy>
  <cp:revision>1</cp:revision>
  <dcterms:created xsi:type="dcterms:W3CDTF">2026-08-01T02:51:48Z</dcterms:created>
  <dcterms:modified xsi:type="dcterms:W3CDTF">2026-08-01T03:08:32Z</dcterms:modified>
</cp:coreProperties>
</file>