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AN Ashford" charset="1" panose="00000000000000000000"/>
      <p:regular r:id="rId15"/>
    </p:embeddedFont>
    <p:embeddedFont>
      <p:font typeface="Garet Bold" charset="1" panose="000000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9.png" Type="http://schemas.openxmlformats.org/officeDocument/2006/relationships/image"/><Relationship Id="rId4" Target="../media/image2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96" t="-9044" r="-764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225176" y="2280965"/>
            <a:ext cx="14368417" cy="8082235"/>
          </a:xfrm>
          <a:custGeom>
            <a:avLst/>
            <a:gdLst/>
            <a:ahLst/>
            <a:cxnLst/>
            <a:rect r="r" b="b" t="t" l="l"/>
            <a:pathLst>
              <a:path h="8082235" w="14368417">
                <a:moveTo>
                  <a:pt x="0" y="0"/>
                </a:moveTo>
                <a:lnTo>
                  <a:pt x="14368417" y="0"/>
                </a:lnTo>
                <a:lnTo>
                  <a:pt x="14368417" y="8082235"/>
                </a:lnTo>
                <a:lnTo>
                  <a:pt x="0" y="80822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3" t="0" r="-223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" y="1020864"/>
            <a:ext cx="12965603" cy="3302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299"/>
              </a:lnSpc>
            </a:pPr>
            <a:r>
              <a:rPr lang="en-US" sz="9499">
                <a:solidFill>
                  <a:srgbClr val="FFD4A2"/>
                </a:solidFill>
                <a:latin typeface="TAN Ashford"/>
                <a:ea typeface="TAN Ashford"/>
                <a:cs typeface="TAN Ashford"/>
                <a:sym typeface="TAN Ashford"/>
              </a:rPr>
              <a:t>MUNICÍPIO DE IRANDUBA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93143" y="2338084"/>
            <a:ext cx="16901713" cy="6520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380"/>
              </a:lnSpc>
            </a:pPr>
            <a:r>
              <a:rPr lang="en-US" sz="6000" b="true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Iranduba é um município do Amazonas,  com pouco mais de 60 mil habitantes e cerca de 150 comunidades ribeirinhas. Apesar da grande necessidade espiritual e social, ainda não existe nenhuma Igreja Batista da Convenção atuando na região.</a:t>
            </a:r>
          </a:p>
          <a:p>
            <a:pPr algn="just">
              <a:lnSpc>
                <a:spcPts val="738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5" t="-124257" r="-6998" b="-12104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8738" y="5687058"/>
            <a:ext cx="8749062" cy="4333521"/>
          </a:xfrm>
          <a:custGeom>
            <a:avLst/>
            <a:gdLst/>
            <a:ahLst/>
            <a:cxnLst/>
            <a:rect r="r" b="b" t="t" l="l"/>
            <a:pathLst>
              <a:path h="4333521" w="8749062">
                <a:moveTo>
                  <a:pt x="0" y="0"/>
                </a:moveTo>
                <a:lnTo>
                  <a:pt x="8749062" y="0"/>
                </a:lnTo>
                <a:lnTo>
                  <a:pt x="8749062" y="4333521"/>
                </a:lnTo>
                <a:lnTo>
                  <a:pt x="0" y="43335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1480" r="0" b="-31543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37788" y="255870"/>
            <a:ext cx="8672862" cy="5222594"/>
          </a:xfrm>
          <a:custGeom>
            <a:avLst/>
            <a:gdLst/>
            <a:ahLst/>
            <a:cxnLst/>
            <a:rect r="r" b="b" t="t" l="l"/>
            <a:pathLst>
              <a:path h="5222594" w="8672862">
                <a:moveTo>
                  <a:pt x="0" y="0"/>
                </a:moveTo>
                <a:lnTo>
                  <a:pt x="8672862" y="0"/>
                </a:lnTo>
                <a:lnTo>
                  <a:pt x="8672862" y="5222593"/>
                </a:lnTo>
                <a:lnTo>
                  <a:pt x="0" y="52225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71683" r="0" b="-187373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698713" y="3085209"/>
            <a:ext cx="7925198" cy="5184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0"/>
              </a:lnSpc>
            </a:pPr>
            <a:r>
              <a:rPr lang="en-US" sz="6699" b="true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Iranduba é o município com a maior taxa de criminalidade do Amazonas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819" t="-83967" r="0" b="-16311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451647"/>
            <a:ext cx="7890294" cy="2147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80"/>
              </a:lnSpc>
            </a:pPr>
            <a:r>
              <a:rPr lang="en-US" sz="6200">
                <a:solidFill>
                  <a:srgbClr val="FFD4A2"/>
                </a:solidFill>
                <a:latin typeface="TAN Ashford"/>
                <a:ea typeface="TAN Ashford"/>
                <a:cs typeface="TAN Ashford"/>
                <a:sym typeface="TAN Ashford"/>
              </a:rPr>
              <a:t>DIVERSIDADE RELIGIOSA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5736615"/>
            <a:ext cx="9910442" cy="2773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35"/>
              </a:lnSpc>
            </a:pPr>
            <a:r>
              <a:rPr lang="en-US" sz="4500" b="true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Há um grande número de igrejas de outras denominações e de pessoas extremamente machucadas com a igreja.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2627" r="0" b="-844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30510" y="448478"/>
            <a:ext cx="8160439" cy="4590247"/>
          </a:xfrm>
          <a:custGeom>
            <a:avLst/>
            <a:gdLst/>
            <a:ahLst/>
            <a:cxnLst/>
            <a:rect r="r" b="b" t="t" l="l"/>
            <a:pathLst>
              <a:path h="4590247" w="8160439">
                <a:moveTo>
                  <a:pt x="0" y="0"/>
                </a:moveTo>
                <a:lnTo>
                  <a:pt x="8160439" y="0"/>
                </a:lnTo>
                <a:lnTo>
                  <a:pt x="8160439" y="4590247"/>
                </a:lnTo>
                <a:lnTo>
                  <a:pt x="0" y="45902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30510" y="5387405"/>
            <a:ext cx="8160439" cy="4590247"/>
          </a:xfrm>
          <a:custGeom>
            <a:avLst/>
            <a:gdLst/>
            <a:ahLst/>
            <a:cxnLst/>
            <a:rect r="r" b="b" t="t" l="l"/>
            <a:pathLst>
              <a:path h="4590247" w="8160439">
                <a:moveTo>
                  <a:pt x="0" y="0"/>
                </a:moveTo>
                <a:lnTo>
                  <a:pt x="8160439" y="0"/>
                </a:lnTo>
                <a:lnTo>
                  <a:pt x="8160439" y="4590247"/>
                </a:lnTo>
                <a:lnTo>
                  <a:pt x="0" y="45902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144000" y="2734077"/>
            <a:ext cx="8564371" cy="6250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35"/>
              </a:lnSpc>
            </a:pPr>
            <a:r>
              <a:rPr lang="en-US" sz="4500" b="true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Pensando na realidade atual do município, em resgatar os perdidos, acolher, cuidar e alcançar a todos com o evangelho.</a:t>
            </a:r>
          </a:p>
          <a:p>
            <a:pPr algn="just">
              <a:lnSpc>
                <a:spcPts val="5535"/>
              </a:lnSpc>
            </a:pPr>
            <a:r>
              <a:rPr lang="en-US" sz="4500" b="true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Estamos juntos trabalhando para plantar uma igreja relevante e bíblica.</a:t>
            </a:r>
          </a:p>
          <a:p>
            <a:pPr algn="just">
              <a:lnSpc>
                <a:spcPts val="5535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610897" y="896864"/>
            <a:ext cx="6323474" cy="8617719"/>
          </a:xfrm>
          <a:custGeom>
            <a:avLst/>
            <a:gdLst/>
            <a:ahLst/>
            <a:cxnLst/>
            <a:rect r="r" b="b" t="t" l="l"/>
            <a:pathLst>
              <a:path h="8617719" w="6323474">
                <a:moveTo>
                  <a:pt x="0" y="0"/>
                </a:moveTo>
                <a:lnTo>
                  <a:pt x="6323474" y="0"/>
                </a:lnTo>
                <a:lnTo>
                  <a:pt x="6323474" y="8617718"/>
                </a:lnTo>
                <a:lnTo>
                  <a:pt x="0" y="8617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" t="-30486" r="-1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73087" y="3509800"/>
            <a:ext cx="10675168" cy="6004782"/>
          </a:xfrm>
          <a:custGeom>
            <a:avLst/>
            <a:gdLst/>
            <a:ahLst/>
            <a:cxnLst/>
            <a:rect r="r" b="b" t="t" l="l"/>
            <a:pathLst>
              <a:path h="6004782" w="10675168">
                <a:moveTo>
                  <a:pt x="0" y="0"/>
                </a:moveTo>
                <a:lnTo>
                  <a:pt x="10675169" y="0"/>
                </a:lnTo>
                <a:lnTo>
                  <a:pt x="10675169" y="6004782"/>
                </a:lnTo>
                <a:lnTo>
                  <a:pt x="0" y="60047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43679" y="782564"/>
            <a:ext cx="7600321" cy="2114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37"/>
              </a:lnSpc>
              <a:spcBef>
                <a:spcPct val="0"/>
              </a:spcBef>
            </a:pPr>
            <a:r>
              <a:rPr lang="en-US" sz="6097">
                <a:solidFill>
                  <a:srgbClr val="FFFFFF"/>
                </a:solidFill>
                <a:latin typeface="TAN Ashford"/>
                <a:ea typeface="TAN Ashford"/>
                <a:cs typeface="TAN Ashford"/>
                <a:sym typeface="TAN Ashford"/>
              </a:rPr>
              <a:t>TRABALHOS ESPECÍFICOS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639656" y="5464955"/>
            <a:ext cx="7094972" cy="4393207"/>
          </a:xfrm>
          <a:custGeom>
            <a:avLst/>
            <a:gdLst/>
            <a:ahLst/>
            <a:cxnLst/>
            <a:rect r="r" b="b" t="t" l="l"/>
            <a:pathLst>
              <a:path h="4393207" w="7094972">
                <a:moveTo>
                  <a:pt x="0" y="0"/>
                </a:moveTo>
                <a:lnTo>
                  <a:pt x="7094972" y="0"/>
                </a:lnTo>
                <a:lnTo>
                  <a:pt x="7094972" y="4393207"/>
                </a:lnTo>
                <a:lnTo>
                  <a:pt x="0" y="43932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08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30092" y="3030569"/>
            <a:ext cx="4249147" cy="6846642"/>
          </a:xfrm>
          <a:custGeom>
            <a:avLst/>
            <a:gdLst/>
            <a:ahLst/>
            <a:cxnLst/>
            <a:rect r="r" b="b" t="t" l="l"/>
            <a:pathLst>
              <a:path h="6846642" w="4249147">
                <a:moveTo>
                  <a:pt x="0" y="0"/>
                </a:moveTo>
                <a:lnTo>
                  <a:pt x="4249146" y="0"/>
                </a:lnTo>
                <a:lnTo>
                  <a:pt x="4249146" y="6846643"/>
                </a:lnTo>
                <a:lnTo>
                  <a:pt x="0" y="68466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8945" r="0" b="-1524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857037" y="4184774"/>
            <a:ext cx="5334944" cy="5654338"/>
          </a:xfrm>
          <a:custGeom>
            <a:avLst/>
            <a:gdLst/>
            <a:ahLst/>
            <a:cxnLst/>
            <a:rect r="r" b="b" t="t" l="l"/>
            <a:pathLst>
              <a:path h="5654338" w="5334944">
                <a:moveTo>
                  <a:pt x="0" y="0"/>
                </a:moveTo>
                <a:lnTo>
                  <a:pt x="5334944" y="0"/>
                </a:lnTo>
                <a:lnTo>
                  <a:pt x="5334944" y="5654338"/>
                </a:lnTo>
                <a:lnTo>
                  <a:pt x="0" y="56543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0717" r="0" b="-2328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988675" y="895350"/>
            <a:ext cx="8299325" cy="2317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322"/>
              </a:lnSpc>
              <a:spcBef>
                <a:spcPct val="0"/>
              </a:spcBef>
            </a:pPr>
            <a:r>
              <a:rPr lang="en-US" sz="6658">
                <a:solidFill>
                  <a:srgbClr val="FFFFFF"/>
                </a:solidFill>
                <a:latin typeface="TAN Ashford"/>
                <a:ea typeface="TAN Ashford"/>
                <a:cs typeface="TAN Ashford"/>
                <a:sym typeface="TAN Ashford"/>
              </a:rPr>
              <a:t>TRABALHOS ESPECÍFICOS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1113" y="666458"/>
            <a:ext cx="7157585" cy="8954083"/>
          </a:xfrm>
          <a:custGeom>
            <a:avLst/>
            <a:gdLst/>
            <a:ahLst/>
            <a:cxnLst/>
            <a:rect r="r" b="b" t="t" l="l"/>
            <a:pathLst>
              <a:path h="8954083" w="7157585">
                <a:moveTo>
                  <a:pt x="0" y="0"/>
                </a:moveTo>
                <a:lnTo>
                  <a:pt x="7157586" y="0"/>
                </a:lnTo>
                <a:lnTo>
                  <a:pt x="7157586" y="8954084"/>
                </a:lnTo>
                <a:lnTo>
                  <a:pt x="0" y="89540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5862" r="0" b="-1697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876336" y="3212985"/>
            <a:ext cx="8382964" cy="6407557"/>
          </a:xfrm>
          <a:custGeom>
            <a:avLst/>
            <a:gdLst/>
            <a:ahLst/>
            <a:cxnLst/>
            <a:rect r="r" b="b" t="t" l="l"/>
            <a:pathLst>
              <a:path h="6407557" w="8382964">
                <a:moveTo>
                  <a:pt x="0" y="0"/>
                </a:moveTo>
                <a:lnTo>
                  <a:pt x="8382964" y="0"/>
                </a:lnTo>
                <a:lnTo>
                  <a:pt x="8382964" y="6407557"/>
                </a:lnTo>
                <a:lnTo>
                  <a:pt x="0" y="64075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08365" r="0" b="-24219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631089" y="533108"/>
            <a:ext cx="8299325" cy="2317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322"/>
              </a:lnSpc>
              <a:spcBef>
                <a:spcPct val="0"/>
              </a:spcBef>
            </a:pPr>
            <a:r>
              <a:rPr lang="en-US" sz="6658">
                <a:solidFill>
                  <a:srgbClr val="FFFFFF"/>
                </a:solidFill>
                <a:latin typeface="TAN Ashford"/>
                <a:ea typeface="TAN Ashford"/>
                <a:cs typeface="TAN Ashford"/>
                <a:sym typeface="TAN Ashford"/>
              </a:rPr>
              <a:t>TRABALHOS ESPECÍFICOS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162" t="-19206" r="-15915" b="-887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11490" y="2200977"/>
            <a:ext cx="15665019" cy="6729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626"/>
              </a:lnSpc>
            </a:pPr>
            <a:r>
              <a:rPr lang="en-US" sz="6200" b="true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Nosso maior objetivo é plantar uma igreja forte em um período de tempo menor em relação a um trabalho em dupla, para que essa igreja seja suporte para alcançar e sustentar o trabalho missionário em toda região afim de plantar novas igreja.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DAGvFegMtS4</dc:identifier>
  <dcterms:modified xsi:type="dcterms:W3CDTF">2011-08-01T06:04:30Z</dcterms:modified>
  <cp:revision>1</cp:revision>
  <dc:title>Apresentação para Igreja Culto Pão Nosso de Cada Dia Moderno Vermelho</dc:title>
</cp:coreProperties>
</file>