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79" r:id="rId3"/>
    <p:sldId id="259" r:id="rId4"/>
    <p:sldId id="281" r:id="rId5"/>
    <p:sldId id="291" r:id="rId6"/>
    <p:sldId id="260" r:id="rId7"/>
    <p:sldId id="292" r:id="rId8"/>
    <p:sldId id="294" r:id="rId9"/>
    <p:sldId id="295" r:id="rId10"/>
    <p:sldId id="296" r:id="rId11"/>
    <p:sldId id="258" r:id="rId12"/>
    <p:sldId id="297" r:id="rId13"/>
    <p:sldId id="299" r:id="rId14"/>
    <p:sldId id="298" r:id="rId15"/>
    <p:sldId id="300" r:id="rId16"/>
    <p:sldId id="303" r:id="rId17"/>
    <p:sldId id="301" r:id="rId18"/>
    <p:sldId id="304" r:id="rId19"/>
    <p:sldId id="302" r:id="rId20"/>
  </p:sldIdLst>
  <p:sldSz cx="12192000" cy="6858000"/>
  <p:notesSz cx="6858000" cy="9144000"/>
  <p:embeddedFontLst>
    <p:embeddedFont>
      <p:font typeface="Cambria" panose="02040503050406030204" pitchFamily="18" charset="0"/>
      <p:regular r:id="rId21"/>
      <p:bold r:id="rId22"/>
      <p:italic r:id="rId23"/>
      <p:boldItalic r:id="rId24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DA02"/>
    <a:srgbClr val="C1B32F"/>
    <a:srgbClr val="3EB3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13" autoAdjust="0"/>
    <p:restoredTop sz="94718"/>
  </p:normalViewPr>
  <p:slideViewPr>
    <p:cSldViewPr snapToGrid="0">
      <p:cViewPr varScale="1">
        <p:scale>
          <a:sx n="77" d="100"/>
          <a:sy n="77" d="100"/>
        </p:scale>
        <p:origin x="192" y="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0F8520-8157-1441-5BCA-32102F6201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DE3D31A-C6B3-443C-BEA6-5679A3572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66D3F8-5517-A996-0D1F-82C6F5BD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D0F9-D59F-4D46-8B55-3458599FE1E0}" type="datetimeFigureOut">
              <a:rPr lang="pt-BR" smtClean="0"/>
              <a:t>02/08/2025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00EC74-38FD-CC49-83CA-112ED6457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49CABF-7C8E-4D0B-ABDF-99DF867A3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5E90-3FC0-4207-BF5B-92B98AA2A4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1587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393AF9-6849-23A4-0308-3162BEE3C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85F096C-AC94-5755-DFB4-69AE34A7F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6CD3C6-96EF-7A67-D8BF-A757B7E5D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D0F9-D59F-4D46-8B55-3458599FE1E0}" type="datetimeFigureOut">
              <a:rPr lang="pt-BR" smtClean="0"/>
              <a:t>02/08/2025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067EFC-E2C8-A458-BC8F-4E820A134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AF04DA-710C-74C6-C817-C38B1E8C4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5E90-3FC0-4207-BF5B-92B98AA2A4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198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9ADE9E-DCE3-5114-52F8-991966DD5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72C0B2E-ACA6-DC33-DAFD-6C8D59AAA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C0793B-808D-652C-BF32-DA661E3C5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D0F9-D59F-4D46-8B55-3458599FE1E0}" type="datetimeFigureOut">
              <a:rPr lang="pt-BR" smtClean="0"/>
              <a:t>02/08/2025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CFEEFA-A124-3122-E225-2F3BF83F7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6CBAD26-6700-86F5-9539-23B0A2B69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5E90-3FC0-4207-BF5B-92B98AA2A4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6335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7650AD-55F1-2BB3-9493-F58013B80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404C1A-1FE5-6936-B4CE-8DD66EF3B1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B0B1E6-1528-D8F7-7482-B5931BDC8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B11276-9FAB-4F0A-8AC1-0A6479C97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D0F9-D59F-4D46-8B55-3458599FE1E0}" type="datetimeFigureOut">
              <a:rPr lang="pt-BR" smtClean="0"/>
              <a:t>02/08/2025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1C5DCCA-5417-8B99-83BC-AEECDBA50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BAA3F89-E61E-DA35-174E-67EF48D82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5E90-3FC0-4207-BF5B-92B98AA2A4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8261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4F80ED-D3F1-3153-39A4-D91A0C12E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2AEAAD-ACC9-F5BC-7AC7-4C14970A0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DB3C6F8-D1C1-3EBF-4B03-35F84EDEB6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0DC917C-BEE4-1612-8273-4292CE6A5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ECD186-173E-86B7-B815-A3F4BEC235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99393A8-9CE9-3C8B-3A11-994B22E9F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D0F9-D59F-4D46-8B55-3458599FE1E0}" type="datetimeFigureOut">
              <a:rPr lang="pt-BR" smtClean="0"/>
              <a:t>02/08/2025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D24699B-3763-91B4-F4B3-7608CBEC0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D109FED-77E9-0BD4-5821-14C329677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5E90-3FC0-4207-BF5B-92B98AA2A4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932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1AE06D-8209-4153-CB20-19551FD66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96DB43A-4B5E-2EA6-F72D-46C9984CF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D0F9-D59F-4D46-8B55-3458599FE1E0}" type="datetimeFigureOut">
              <a:rPr lang="pt-BR" smtClean="0"/>
              <a:t>02/08/2025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D8C8157-C568-48A3-7C34-B019265DB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EF09EB2-53C3-A576-7CC5-F67C529B2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5E90-3FC0-4207-BF5B-92B98AA2A4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6256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BC0053F-A20C-0E3E-DBA8-08B697BB9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D0F9-D59F-4D46-8B55-3458599FE1E0}" type="datetimeFigureOut">
              <a:rPr lang="pt-BR" smtClean="0"/>
              <a:t>02/08/2025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31599DF-0D44-1018-CE4F-1144C14AF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7AD6C55-3B98-673F-D86D-EB4559685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5E90-3FC0-4207-BF5B-92B98AA2A4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2987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68F8AA-A9B5-AEBC-23AC-5F4FE5180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47D6C5-5B78-F9BA-FACB-38963AEE3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2344B68-D280-5504-BF2E-1F5364B721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0E6F750-41F5-6C9C-D1D9-48ECA2034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D0F9-D59F-4D46-8B55-3458599FE1E0}" type="datetimeFigureOut">
              <a:rPr lang="pt-BR" smtClean="0"/>
              <a:t>02/08/2025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7333174-A123-BB01-7D3B-9A2FD0E9D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3713B80-7ED8-0794-7626-B6CBF3206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5E90-3FC0-4207-BF5B-92B98AA2A4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3052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1E302E-5CE7-4930-520F-B08582CE6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CB010D0-1256-51D9-FFE6-A5E31A4722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34A08E3-1404-2CBE-BEAF-7AF944BC43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E303D58-2E4B-D2BE-8802-1453FC584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D0F9-D59F-4D46-8B55-3458599FE1E0}" type="datetimeFigureOut">
              <a:rPr lang="pt-BR" smtClean="0"/>
              <a:t>02/08/2025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3C7786-B446-86E1-42FE-C878D2859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E89B021-0BD0-68F3-C449-D6D6AF63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5E90-3FC0-4207-BF5B-92B98AA2A4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917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90AED2-7D76-43AB-7835-1BCB9A068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21DB8A1-4565-0979-A6C7-8874CF5F5C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7E205F-20A5-6242-CB7A-EBEDD9DB1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D0F9-D59F-4D46-8B55-3458599FE1E0}" type="datetimeFigureOut">
              <a:rPr lang="pt-BR" smtClean="0"/>
              <a:t>02/08/2025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4F0CE3-2E4D-F371-8F6F-F80EE88F6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4FDD74-F768-8B2F-59D4-0C9246649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5E90-3FC0-4207-BF5B-92B98AA2A4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1025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B68DD9E-E8D4-FDC6-BD99-478BE046D9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7941F76-4CDC-9B20-9C5C-CEC194AF6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291BB2-B010-D15E-7FDC-86E9FE911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D0F9-D59F-4D46-8B55-3458599FE1E0}" type="datetimeFigureOut">
              <a:rPr lang="pt-BR" smtClean="0"/>
              <a:t>02/08/2025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C34BB2-720D-69BE-A5F7-66D511C08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CCE338-5982-D095-1D56-439CB5DA0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5E90-3FC0-4207-BF5B-92B98AA2A4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3685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D5CF7C6-E57A-6450-7D1A-F66694897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E68F2A4-F7A3-C022-28F7-17F6F6F4EF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BF4B2E-3916-454D-87BA-D4F022AD2B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CBD0F9-D59F-4D46-8B55-3458599FE1E0}" type="datetimeFigureOut">
              <a:rPr lang="pt-BR" smtClean="0"/>
              <a:t>02/08/2025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BFCE01-79E6-FE77-4848-E66F5D60D9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8333CD-52E9-D7C7-8AE3-0AF488361D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2D5E90-3FC0-4207-BF5B-92B98AA2A4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0976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3918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460E5-44DF-FAC8-7C44-23FE7E5EB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8864135-DBD2-974F-79B8-15F85D62E8D3}"/>
              </a:ext>
            </a:extLst>
          </p:cNvPr>
          <p:cNvSpPr txBox="1"/>
          <p:nvPr/>
        </p:nvSpPr>
        <p:spPr>
          <a:xfrm>
            <a:off x="613322" y="1608259"/>
            <a:ext cx="11157859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9900" b="1" dirty="0">
                <a:solidFill>
                  <a:schemeClr val="bg1"/>
                </a:solidFill>
              </a:rPr>
              <a:t>promotor</a:t>
            </a:r>
            <a:endParaRPr lang="pt-BR" sz="19900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3ED8078-741D-787A-A2C7-408134BD3799}"/>
              </a:ext>
            </a:extLst>
          </p:cNvPr>
          <p:cNvSpPr txBox="1"/>
          <p:nvPr/>
        </p:nvSpPr>
        <p:spPr>
          <a:xfrm>
            <a:off x="4495512" y="1319837"/>
            <a:ext cx="708316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800" b="1" dirty="0"/>
              <a:t>O coração do</a:t>
            </a:r>
            <a:endParaRPr lang="pt-BR" sz="60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ED856D5-3E10-465C-0999-F96DCD92E994}"/>
              </a:ext>
            </a:extLst>
          </p:cNvPr>
          <p:cNvSpPr txBox="1"/>
          <p:nvPr/>
        </p:nvSpPr>
        <p:spPr>
          <a:xfrm>
            <a:off x="749684" y="4270845"/>
            <a:ext cx="64291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600" b="1" dirty="0"/>
              <a:t>Filemon 1</a:t>
            </a:r>
            <a:endParaRPr lang="pt-BR" sz="4400" dirty="0"/>
          </a:p>
        </p:txBody>
      </p:sp>
      <p:pic>
        <p:nvPicPr>
          <p:cNvPr id="1026" name="Picture 2" descr="About the Heart - Cardiac Rehab">
            <a:extLst>
              <a:ext uri="{FF2B5EF4-FFF2-40B4-BE49-F238E27FC236}">
                <a16:creationId xmlns:a16="http://schemas.microsoft.com/office/drawing/2014/main" id="{40DD6ACC-00E6-CC40-0008-37CB4C84C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291" y="1883577"/>
            <a:ext cx="2433014" cy="276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459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About the Heart - Cardiac Rehab">
            <a:extLst>
              <a:ext uri="{FF2B5EF4-FFF2-40B4-BE49-F238E27FC236}">
                <a16:creationId xmlns:a16="http://schemas.microsoft.com/office/drawing/2014/main" id="{DCD88319-3B28-E770-BAEE-748F0C00A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453" y="343534"/>
            <a:ext cx="4780547" cy="543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23A192C-9E1E-509B-83EA-7EF0ECB75566}"/>
              </a:ext>
            </a:extLst>
          </p:cNvPr>
          <p:cNvSpPr txBox="1"/>
          <p:nvPr/>
        </p:nvSpPr>
        <p:spPr>
          <a:xfrm>
            <a:off x="1054768" y="1259175"/>
            <a:ext cx="10082463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3800" b="1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splagchnon</a:t>
            </a:r>
            <a:endParaRPr lang="pt-BR" sz="11500" b="1" kern="100" dirty="0"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pt-BR" sz="13800" b="1" kern="100" dirty="0" err="1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kardía</a:t>
            </a:r>
            <a:endParaRPr lang="pt-BR" sz="11500" b="1" kern="100" dirty="0"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6949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E9367-9C05-02EE-6961-8F79979C8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D0AC684-9005-1776-635D-2C82EBD5B338}"/>
              </a:ext>
            </a:extLst>
          </p:cNvPr>
          <p:cNvSpPr txBox="1"/>
          <p:nvPr/>
        </p:nvSpPr>
        <p:spPr>
          <a:xfrm>
            <a:off x="3930316" y="1359418"/>
            <a:ext cx="7939483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Aqui estão alguns dos sentidos mais profundos associados à figura do coração no contexto emocional:</a:t>
            </a:r>
          </a:p>
          <a:p>
            <a:pPr marL="685800" indent="-685800" algn="r">
              <a:buFont typeface="Wingdings" pitchFamily="2" charset="2"/>
              <a:buChar char="§"/>
            </a:pPr>
            <a:r>
              <a:rPr lang="pt-BR" sz="4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Afeto e carinho </a:t>
            </a:r>
          </a:p>
          <a:p>
            <a:pPr marL="685800" indent="-685800" algn="r">
              <a:buFont typeface="Wingdings" pitchFamily="2" charset="2"/>
              <a:buChar char="§"/>
            </a:pPr>
            <a:r>
              <a:rPr lang="pt-BR" sz="4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Empatia e compaixão</a:t>
            </a:r>
          </a:p>
          <a:p>
            <a:pPr marL="685800" indent="-685800" algn="r">
              <a:buFont typeface="Wingdings" pitchFamily="2" charset="2"/>
              <a:buChar char="§"/>
            </a:pPr>
            <a:r>
              <a:rPr lang="pt-BR" sz="4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Vitalidade emocional</a:t>
            </a:r>
          </a:p>
          <a:p>
            <a:pPr marL="685800" indent="-685800" algn="r">
              <a:buFont typeface="Wingdings" pitchFamily="2" charset="2"/>
              <a:buChar char="§"/>
            </a:pPr>
            <a:r>
              <a:rPr lang="pt-BR" sz="4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Intuição e sinceridade</a:t>
            </a:r>
          </a:p>
        </p:txBody>
      </p:sp>
      <p:pic>
        <p:nvPicPr>
          <p:cNvPr id="3" name="Picture 2" descr="About the Heart - Cardiac Rehab">
            <a:extLst>
              <a:ext uri="{FF2B5EF4-FFF2-40B4-BE49-F238E27FC236}">
                <a16:creationId xmlns:a16="http://schemas.microsoft.com/office/drawing/2014/main" id="{0BC5AC9D-5818-F817-CA0A-3E66392CF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1970"/>
            <a:ext cx="4780547" cy="543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695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3CCB3-2BE2-2FA2-5795-168817943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4755E48D-94B4-3A42-96A2-8228157D93D6}"/>
              </a:ext>
            </a:extLst>
          </p:cNvPr>
          <p:cNvSpPr txBox="1"/>
          <p:nvPr/>
        </p:nvSpPr>
        <p:spPr>
          <a:xfrm>
            <a:off x="3689685" y="422770"/>
            <a:ext cx="8502315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o coração do Promotor de Missões: 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pt-BR" sz="4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 que pulsa? 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pt-BR" sz="4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Quais os indicativos de um sentimento voltado para Obra missionária? 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pt-BR" sz="4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características tem o Coração do promotor?</a:t>
            </a:r>
          </a:p>
        </p:txBody>
      </p:sp>
      <p:pic>
        <p:nvPicPr>
          <p:cNvPr id="2" name="Picture 2" descr="About the Heart - Cardiac Rehab">
            <a:extLst>
              <a:ext uri="{FF2B5EF4-FFF2-40B4-BE49-F238E27FC236}">
                <a16:creationId xmlns:a16="http://schemas.microsoft.com/office/drawing/2014/main" id="{800D734C-0446-4769-78E7-C0730C9BA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1114" y="-939179"/>
            <a:ext cx="7459576" cy="8479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31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91305-B3F4-699B-0EE8-414EF7F23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4F1B69B-1436-F779-8ABF-8894CBC8C8B5}"/>
              </a:ext>
            </a:extLst>
          </p:cNvPr>
          <p:cNvSpPr txBox="1"/>
          <p:nvPr/>
        </p:nvSpPr>
        <p:spPr>
          <a:xfrm>
            <a:off x="3201829" y="1477179"/>
            <a:ext cx="946851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8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um coração COOPERADOR</a:t>
            </a:r>
            <a:endParaRPr lang="pt-BR" sz="88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D919FD5-ECB3-55E7-74BF-F0B1B99142B1}"/>
              </a:ext>
            </a:extLst>
          </p:cNvPr>
          <p:cNvSpPr txBox="1"/>
          <p:nvPr/>
        </p:nvSpPr>
        <p:spPr>
          <a:xfrm>
            <a:off x="-513347" y="-2387977"/>
            <a:ext cx="7283116" cy="1163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75000" b="1" kern="100" dirty="0">
                <a:solidFill>
                  <a:schemeClr val="accent6">
                    <a:lumMod val="50000"/>
                    <a:alpha val="41299"/>
                  </a:schemeClr>
                </a:solidFill>
                <a:effectLst/>
                <a:latin typeface="Arial" panose="020B0604020202020204" pitchFamily="34" charset="0"/>
                <a:ea typeface="ADLaM Display" panose="02010000000000000000" pitchFamily="2" charset="77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87BC69B-277C-0775-6CD8-F57B3ADE9509}"/>
              </a:ext>
            </a:extLst>
          </p:cNvPr>
          <p:cNvSpPr txBox="1"/>
          <p:nvPr/>
        </p:nvSpPr>
        <p:spPr>
          <a:xfrm>
            <a:off x="3461630" y="4377465"/>
            <a:ext cx="763291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Paulo, prisioneiro de Cristo Jesus, e o irmão Timóteo, a você, </a:t>
            </a:r>
            <a:r>
              <a:rPr lang="pt-BR" sz="3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Filemom</a:t>
            </a:r>
            <a:r>
              <a:rPr lang="pt-BR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, nosso AMADO COOPERADOR (v.1)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19804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388EA-5CFC-95AC-9B89-FB9AA8496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C5D8198-CF69-F192-05E4-D3BFCFB11102}"/>
              </a:ext>
            </a:extLst>
          </p:cNvPr>
          <p:cNvSpPr txBox="1"/>
          <p:nvPr/>
        </p:nvSpPr>
        <p:spPr>
          <a:xfrm>
            <a:off x="2727158" y="1456599"/>
            <a:ext cx="946484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cheio de fé e amor pelos santos, perdidos e missionários </a:t>
            </a:r>
            <a:endParaRPr lang="pt-BR" sz="66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D59C4B2-9D55-9961-F3B0-54F3A632F2B4}"/>
              </a:ext>
            </a:extLst>
          </p:cNvPr>
          <p:cNvSpPr txBox="1"/>
          <p:nvPr/>
        </p:nvSpPr>
        <p:spPr>
          <a:xfrm>
            <a:off x="-465221" y="-2420061"/>
            <a:ext cx="7283116" cy="1163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75000" b="1" kern="100" dirty="0">
                <a:solidFill>
                  <a:schemeClr val="accent6">
                    <a:lumMod val="50000"/>
                    <a:alpha val="41299"/>
                  </a:schemeClr>
                </a:solidFill>
                <a:latin typeface="Arial" panose="020B0604020202020204" pitchFamily="34" charset="0"/>
                <a:ea typeface="ADLaM Display" panose="02010000000000000000" pitchFamily="2" charset="77"/>
                <a:cs typeface="Arial" panose="020B0604020202020204" pitchFamily="34" charset="0"/>
              </a:rPr>
              <a:t>2</a:t>
            </a:r>
            <a:endParaRPr lang="pt-BR" sz="75000" b="1" kern="100" dirty="0">
              <a:solidFill>
                <a:schemeClr val="accent6">
                  <a:lumMod val="50000"/>
                  <a:alpha val="41299"/>
                </a:schemeClr>
              </a:solidFill>
              <a:effectLst/>
              <a:latin typeface="Arial" panose="020B0604020202020204" pitchFamily="34" charset="0"/>
              <a:ea typeface="ADLaM Display" panose="02010000000000000000" pitchFamily="2" charset="77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8565085-6C89-24D4-24B1-3C9190BBD4B4}"/>
              </a:ext>
            </a:extLst>
          </p:cNvPr>
          <p:cNvSpPr txBox="1"/>
          <p:nvPr/>
        </p:nvSpPr>
        <p:spPr>
          <a:xfrm>
            <a:off x="4411578" y="4425298"/>
            <a:ext cx="68419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i="1" kern="100" dirty="0">
                <a:effectLst/>
                <a:latin typeface="Arial Hebrew" pitchFamily="2" charset="-79"/>
                <a:ea typeface="Aptos" panose="020B0004020202020204" pitchFamily="34" charset="0"/>
                <a:cs typeface="Times New Roman" panose="02020603050405020304" pitchFamily="18" charset="0"/>
              </a:rPr>
              <a:t>“... porque ou</a:t>
            </a:r>
            <a:r>
              <a:rPr lang="pt-BR" sz="3200" b="1" i="1" kern="100" dirty="0">
                <a:effectLst/>
                <a:latin typeface="Cambria" panose="02040503050406030204" pitchFamily="18" charset="0"/>
                <a:ea typeface="Aptos" panose="020B0004020202020204" pitchFamily="34" charset="0"/>
                <a:cs typeface="Cambria" panose="02040503050406030204" pitchFamily="18" charset="0"/>
              </a:rPr>
              <a:t>ç</a:t>
            </a:r>
            <a:r>
              <a:rPr lang="pt-BR" sz="3200" b="1" i="1" kern="100" dirty="0">
                <a:effectLst/>
                <a:latin typeface="Arial Hebrew" pitchFamily="2" charset="-79"/>
                <a:ea typeface="Aptos" panose="020B0004020202020204" pitchFamily="34" charset="0"/>
                <a:cs typeface="Times New Roman" panose="02020603050405020304" pitchFamily="18" charset="0"/>
              </a:rPr>
              <a:t>o falar da SUA F</a:t>
            </a:r>
            <a:r>
              <a:rPr lang="pt-BR" sz="3200" b="1" i="1" kern="100" dirty="0">
                <a:effectLst/>
                <a:latin typeface="Cambria" panose="02040503050406030204" pitchFamily="18" charset="0"/>
                <a:ea typeface="Aptos" panose="020B0004020202020204" pitchFamily="34" charset="0"/>
                <a:cs typeface="Cambria" panose="02040503050406030204" pitchFamily="18" charset="0"/>
              </a:rPr>
              <a:t>É</a:t>
            </a:r>
            <a:r>
              <a:rPr lang="pt-BR" sz="3200" b="1" i="1" kern="100" dirty="0">
                <a:effectLst/>
                <a:latin typeface="Arial Hebrew" pitchFamily="2" charset="-79"/>
                <a:ea typeface="Aptos" panose="020B0004020202020204" pitchFamily="34" charset="0"/>
                <a:cs typeface="Times New Roman" panose="02020603050405020304" pitchFamily="18" charset="0"/>
              </a:rPr>
              <a:t> no Senhor Jesus e do SEU AMOR por todos os santos”. (v.5)</a:t>
            </a:r>
            <a:endParaRPr lang="pt-BR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8547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A8F31-F523-3258-690A-BC2EF9947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192AC91-D718-479C-8158-90FDCC4A412E}"/>
              </a:ext>
            </a:extLst>
          </p:cNvPr>
          <p:cNvSpPr txBox="1"/>
          <p:nvPr/>
        </p:nvSpPr>
        <p:spPr>
          <a:xfrm>
            <a:off x="264694" y="1187747"/>
            <a:ext cx="1166261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Pois o Filho do homem veio buscar e salvar o que estava perdido". Lucas 19:10</a:t>
            </a:r>
          </a:p>
          <a:p>
            <a:pPr algn="ctr"/>
            <a:r>
              <a:rPr lang="pt-BR" sz="2800" b="1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</a:p>
          <a:p>
            <a:pPr algn="ctr"/>
            <a:r>
              <a:rPr lang="pt-BR" sz="2800" b="1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Vocês não têm nada a fazer, senão salvar almas. Portanto, gastem tempo e sejam gastos nessa obra. Devem ir sempre não apenas ao encontro dos que precisam de vocês, mas principalmente daqueles que mais necessitam de vocês. </a:t>
            </a:r>
          </a:p>
          <a:p>
            <a:pPr algn="ctr"/>
            <a:r>
              <a:rPr lang="pt-BR" sz="2800" b="1" i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</a:t>
            </a:r>
            <a:r>
              <a:rPr lang="pt-BR" sz="2800" b="1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John Wesley)</a:t>
            </a:r>
          </a:p>
          <a:p>
            <a:pPr algn="ctr"/>
            <a:r>
              <a:rPr lang="pt-BR" sz="2800" b="1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</a:p>
          <a:p>
            <a:pPr algn="ctr"/>
            <a:r>
              <a:rPr lang="pt-BR" sz="2800" b="1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“Nunca é perda investir na obra de Deus, mesmo que custe sua vida.” (Jim Elliot)</a:t>
            </a:r>
          </a:p>
        </p:txBody>
      </p:sp>
    </p:spTree>
    <p:extLst>
      <p:ext uri="{BB962C8B-B14F-4D97-AF65-F5344CB8AC3E}">
        <p14:creationId xmlns:p14="http://schemas.microsoft.com/office/powerpoint/2010/main" val="3078143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C02F6-035E-B50A-AF52-CEA77C8F3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BB30291-93D0-65AC-3122-21EF0602D2DB}"/>
              </a:ext>
            </a:extLst>
          </p:cNvPr>
          <p:cNvSpPr txBox="1"/>
          <p:nvPr/>
        </p:nvSpPr>
        <p:spPr>
          <a:xfrm>
            <a:off x="2727158" y="1296179"/>
            <a:ext cx="9464842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5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 alegria e consolo</a:t>
            </a:r>
            <a:endParaRPr lang="pt-BR" sz="115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9D6AF03-4878-F63C-FA59-22755035C2D8}"/>
              </a:ext>
            </a:extLst>
          </p:cNvPr>
          <p:cNvSpPr txBox="1"/>
          <p:nvPr/>
        </p:nvSpPr>
        <p:spPr>
          <a:xfrm>
            <a:off x="-465221" y="-2420061"/>
            <a:ext cx="7283116" cy="1163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75000" b="1" kern="100" dirty="0">
                <a:solidFill>
                  <a:schemeClr val="accent6">
                    <a:lumMod val="50000"/>
                    <a:alpha val="41299"/>
                  </a:schemeClr>
                </a:solidFill>
                <a:latin typeface="Arial" panose="020B0604020202020204" pitchFamily="34" charset="0"/>
                <a:ea typeface="ADLaM Display" panose="02010000000000000000" pitchFamily="2" charset="77"/>
                <a:cs typeface="Arial" panose="020B0604020202020204" pitchFamily="34" charset="0"/>
              </a:rPr>
              <a:t>3</a:t>
            </a:r>
            <a:endParaRPr lang="pt-BR" sz="75000" b="1" kern="100" dirty="0">
              <a:solidFill>
                <a:schemeClr val="accent6">
                  <a:lumMod val="50000"/>
                  <a:alpha val="41299"/>
                </a:schemeClr>
              </a:solidFill>
              <a:effectLst/>
              <a:latin typeface="Arial" panose="020B0604020202020204" pitchFamily="34" charset="0"/>
              <a:ea typeface="ADLaM Display" panose="02010000000000000000" pitchFamily="2" charset="77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659521B-CA4B-39D2-F38B-808221B43B65}"/>
              </a:ext>
            </a:extLst>
          </p:cNvPr>
          <p:cNvSpPr txBox="1"/>
          <p:nvPr/>
        </p:nvSpPr>
        <p:spPr>
          <a:xfrm>
            <a:off x="4620126" y="4604776"/>
            <a:ext cx="684195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Seu AMOR me tem dado grande ALEGRIA E CONSOLAÇÃO, porque você, irmão, tem reanimado o coração dos santos. (v.7)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33230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30CD4-3CCB-050E-24E7-3131436C5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8250F55-5F27-1E57-6C52-0A5E10756A3C}"/>
              </a:ext>
            </a:extLst>
          </p:cNvPr>
          <p:cNvSpPr txBox="1"/>
          <p:nvPr/>
        </p:nvSpPr>
        <p:spPr>
          <a:xfrm>
            <a:off x="3064042" y="973013"/>
            <a:ext cx="9464842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5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proativo e espontâneo</a:t>
            </a:r>
            <a:endParaRPr lang="pt-BR" sz="115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D10246C-DC2A-5ABE-1BAC-A6057B124621}"/>
              </a:ext>
            </a:extLst>
          </p:cNvPr>
          <p:cNvSpPr txBox="1"/>
          <p:nvPr/>
        </p:nvSpPr>
        <p:spPr>
          <a:xfrm>
            <a:off x="-465221" y="-2420061"/>
            <a:ext cx="7283116" cy="1163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75000" b="1" kern="100" dirty="0">
                <a:solidFill>
                  <a:schemeClr val="accent6">
                    <a:lumMod val="50000"/>
                    <a:alpha val="41299"/>
                  </a:schemeClr>
                </a:solidFill>
                <a:latin typeface="Arial" panose="020B0604020202020204" pitchFamily="34" charset="0"/>
                <a:ea typeface="ADLaM Display" panose="02010000000000000000" pitchFamily="2" charset="77"/>
                <a:cs typeface="Arial" panose="020B0604020202020204" pitchFamily="34" charset="0"/>
              </a:rPr>
              <a:t>4</a:t>
            </a:r>
            <a:endParaRPr lang="pt-BR" sz="75000" b="1" kern="100" dirty="0">
              <a:solidFill>
                <a:schemeClr val="accent6">
                  <a:lumMod val="50000"/>
                  <a:alpha val="41299"/>
                </a:schemeClr>
              </a:solidFill>
              <a:effectLst/>
              <a:latin typeface="Arial" panose="020B0604020202020204" pitchFamily="34" charset="0"/>
              <a:ea typeface="ADLaM Display" panose="02010000000000000000" pitchFamily="2" charset="77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BF04F97-BCCE-4570-FAF1-83C7F3B3F356}"/>
              </a:ext>
            </a:extLst>
          </p:cNvPr>
          <p:cNvSpPr txBox="1"/>
          <p:nvPr/>
        </p:nvSpPr>
        <p:spPr>
          <a:xfrm>
            <a:off x="4876800" y="4508523"/>
            <a:ext cx="684195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Mas não quis fazer nada sem a sua permissão, para que qualquer favor que você fizer seja espontâneo, e não forçado. (v.14)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817118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1FC3FE1-49EE-C899-20ED-450F832EE33B}"/>
              </a:ext>
            </a:extLst>
          </p:cNvPr>
          <p:cNvSpPr txBox="1"/>
          <p:nvPr/>
        </p:nvSpPr>
        <p:spPr>
          <a:xfrm>
            <a:off x="272716" y="987401"/>
            <a:ext cx="11646568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8000" b="1" kern="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Proatividade</a:t>
            </a:r>
            <a:r>
              <a:rPr lang="pt-BR" sz="28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>
              <a:buNone/>
            </a:pPr>
            <a:r>
              <a:rPr lang="pt-BR" sz="28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é a atitude de tomar iniciativa antes que algo aconteça — é agir com antecipação em vez de simplesmente reagir às situações.</a:t>
            </a:r>
          </a:p>
          <a:p>
            <a:pPr>
              <a:buNone/>
            </a:pPr>
            <a:endParaRPr lang="pt-BR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pt-BR" sz="28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Características principais da proatividade:</a:t>
            </a:r>
            <a:endParaRPr lang="pt-BR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pt-BR" sz="28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Antecipação</a:t>
            </a:r>
            <a:endParaRPr lang="pt-BR" sz="2400" kern="1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pt-BR" sz="28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Responsabilidade</a:t>
            </a:r>
            <a:endParaRPr lang="pt-BR" sz="2400" kern="1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pt-BR" sz="28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Autonomia</a:t>
            </a:r>
            <a:endParaRPr lang="pt-BR" sz="2400" kern="1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pt-BR" sz="28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Iniciativa</a:t>
            </a:r>
            <a:endParaRPr lang="pt-BR" sz="2800" b="1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lvl="0" indent="-457200"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pt-BR" sz="28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Foco em soluções</a:t>
            </a:r>
            <a:endParaRPr lang="pt-BR" sz="2400" kern="1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5971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D9AC6-F231-ADA5-4AE8-934A9D207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670B5D7-C3CE-0274-63DE-BCF3DC7827BA}"/>
              </a:ext>
            </a:extLst>
          </p:cNvPr>
          <p:cNvSpPr txBox="1"/>
          <p:nvPr/>
        </p:nvSpPr>
        <p:spPr>
          <a:xfrm>
            <a:off x="272716" y="1016585"/>
            <a:ext cx="1164656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8000" b="1" kern="1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Espontaneidade</a:t>
            </a:r>
          </a:p>
          <a:p>
            <a:pPr>
              <a:buNone/>
            </a:pPr>
            <a:r>
              <a:rPr lang="pt-BR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Uma pessoa espontânea é aquela que age de forma natural, autêntica e sem muita preocupação com regras sociais rígidas ou expectativas externas. Ela se expressa livremente, confiando no momento e no próprio instinto.</a:t>
            </a:r>
          </a:p>
          <a:p>
            <a:pPr lvl="0"/>
            <a:endParaRPr lang="pt-BR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Características de uma pessoa espontânea:</a:t>
            </a:r>
          </a:p>
          <a:p>
            <a:pPr marL="342900" lvl="0" indent="-342900">
              <a:buFont typeface="Wingdings" pitchFamily="2" charset="2"/>
              <a:buChar char="q"/>
            </a:pPr>
            <a:r>
              <a:rPr lang="pt-BR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Naturalidade</a:t>
            </a:r>
          </a:p>
          <a:p>
            <a:pPr marL="342900" lvl="0" indent="-342900">
              <a:buFont typeface="Wingdings" pitchFamily="2" charset="2"/>
              <a:buChar char="q"/>
            </a:pPr>
            <a:r>
              <a:rPr lang="pt-BR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Autenticidade</a:t>
            </a:r>
          </a:p>
          <a:p>
            <a:pPr marL="342900" lvl="0" indent="-342900">
              <a:buFont typeface="Wingdings" pitchFamily="2" charset="2"/>
              <a:buChar char="q"/>
            </a:pPr>
            <a:r>
              <a:rPr lang="pt-BR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Flexibilidade</a:t>
            </a:r>
          </a:p>
          <a:p>
            <a:pPr marL="342900" lvl="0" indent="-342900">
              <a:buFont typeface="Wingdings" pitchFamily="2" charset="2"/>
              <a:buChar char="q"/>
            </a:pPr>
            <a:r>
              <a:rPr lang="pt-BR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Emoção e energia</a:t>
            </a:r>
          </a:p>
          <a:p>
            <a:pPr marL="342900" lvl="0" indent="-342900">
              <a:buFont typeface="Wingdings" pitchFamily="2" charset="2"/>
              <a:buChar char="q"/>
            </a:pPr>
            <a:r>
              <a:rPr lang="pt-BR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Surpreendente</a:t>
            </a:r>
          </a:p>
        </p:txBody>
      </p:sp>
    </p:spTree>
    <p:extLst>
      <p:ext uri="{BB962C8B-B14F-4D97-AF65-F5344CB8AC3E}">
        <p14:creationId xmlns:p14="http://schemas.microsoft.com/office/powerpoint/2010/main" val="2473613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9A364-84AA-61D8-C09E-435A28331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0DD96C9-E085-2075-A5A8-87C9836D4BA3}"/>
              </a:ext>
            </a:extLst>
          </p:cNvPr>
          <p:cNvSpPr txBox="1"/>
          <p:nvPr/>
        </p:nvSpPr>
        <p:spPr>
          <a:xfrm>
            <a:off x="272716" y="1674310"/>
            <a:ext cx="1164656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melhor ser conhecido (a) por alguém que só tem um assunto (Missões), do que ser reconhecido como intelectual ou eclético e saber de vários assuntos e não agradar ao Coração de Deus.</a:t>
            </a:r>
          </a:p>
        </p:txBody>
      </p:sp>
      <p:pic>
        <p:nvPicPr>
          <p:cNvPr id="2" name="Picture 2" descr="About the Heart - Cardiac Rehab">
            <a:extLst>
              <a:ext uri="{FF2B5EF4-FFF2-40B4-BE49-F238E27FC236}">
                <a16:creationId xmlns:a16="http://schemas.microsoft.com/office/drawing/2014/main" id="{D650A323-B69C-0BF1-0A11-4F423E428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330" y="-299126"/>
            <a:ext cx="6144188" cy="6984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600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F6EA5-4867-DECB-BB1B-CEF894E28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163A8B4-1ECD-7D8A-3946-3CEBE4D0DB1B}"/>
              </a:ext>
            </a:extLst>
          </p:cNvPr>
          <p:cNvSpPr txBox="1"/>
          <p:nvPr/>
        </p:nvSpPr>
        <p:spPr>
          <a:xfrm>
            <a:off x="1171076" y="1461535"/>
            <a:ext cx="1073216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00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propõe reanimar o povo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875A670-4F18-C82D-4906-8AD7B380D0A0}"/>
              </a:ext>
            </a:extLst>
          </p:cNvPr>
          <p:cNvSpPr txBox="1"/>
          <p:nvPr/>
        </p:nvSpPr>
        <p:spPr>
          <a:xfrm>
            <a:off x="-465221" y="-2420061"/>
            <a:ext cx="7283116" cy="1163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75000" b="1" kern="100" dirty="0">
                <a:solidFill>
                  <a:schemeClr val="accent6">
                    <a:lumMod val="50000"/>
                    <a:alpha val="41299"/>
                  </a:schemeClr>
                </a:solidFill>
                <a:latin typeface="Arial" panose="020B0604020202020204" pitchFamily="34" charset="0"/>
                <a:ea typeface="ADLaM Display" panose="02010000000000000000" pitchFamily="2" charset="77"/>
                <a:cs typeface="Arial" panose="020B0604020202020204" pitchFamily="34" charset="0"/>
              </a:rPr>
              <a:t>5</a:t>
            </a:r>
            <a:endParaRPr lang="pt-BR" sz="75000" b="1" kern="100" dirty="0">
              <a:solidFill>
                <a:schemeClr val="accent6">
                  <a:lumMod val="50000"/>
                  <a:alpha val="41299"/>
                </a:schemeClr>
              </a:solidFill>
              <a:effectLst/>
              <a:latin typeface="Arial" panose="020B0604020202020204" pitchFamily="34" charset="0"/>
              <a:ea typeface="ADLaM Display" panose="02010000000000000000" pitchFamily="2" charset="77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5247086-F4B6-48B2-E696-AF7315123C4A}"/>
              </a:ext>
            </a:extLst>
          </p:cNvPr>
          <p:cNvSpPr txBox="1"/>
          <p:nvPr/>
        </p:nvSpPr>
        <p:spPr>
          <a:xfrm>
            <a:off x="4876800" y="4508523"/>
            <a:ext cx="684195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Sim, irmão, eu gostaria de receber de você algum benefício por estarmos no Senhor. Reanime o meu coração em Cristo! (v.20)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995310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55ABF-EEDC-39D3-3698-111702F76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C41F03E-8DF1-C377-338D-DA2C13538086}"/>
              </a:ext>
            </a:extLst>
          </p:cNvPr>
          <p:cNvSpPr txBox="1"/>
          <p:nvPr/>
        </p:nvSpPr>
        <p:spPr>
          <a:xfrm>
            <a:off x="2711117" y="1136448"/>
            <a:ext cx="9480884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5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Quer sempre fazer mais</a:t>
            </a:r>
            <a:endParaRPr lang="pt-BR" sz="115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318DDE3-2858-03A4-FD24-F3FE0836EF8F}"/>
              </a:ext>
            </a:extLst>
          </p:cNvPr>
          <p:cNvSpPr txBox="1"/>
          <p:nvPr/>
        </p:nvSpPr>
        <p:spPr>
          <a:xfrm>
            <a:off x="-465221" y="-2420061"/>
            <a:ext cx="7283116" cy="1163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75000" b="1" kern="100" dirty="0">
                <a:solidFill>
                  <a:schemeClr val="accent6">
                    <a:lumMod val="50000"/>
                    <a:alpha val="41299"/>
                  </a:schemeClr>
                </a:solidFill>
                <a:latin typeface="Arial" panose="020B0604020202020204" pitchFamily="34" charset="0"/>
                <a:ea typeface="ADLaM Display" panose="02010000000000000000" pitchFamily="2" charset="77"/>
                <a:cs typeface="Arial" panose="020B0604020202020204" pitchFamily="34" charset="0"/>
              </a:rPr>
              <a:t>6</a:t>
            </a:r>
            <a:endParaRPr lang="pt-BR" sz="75000" b="1" kern="100" dirty="0">
              <a:solidFill>
                <a:schemeClr val="accent6">
                  <a:lumMod val="50000"/>
                  <a:alpha val="41299"/>
                </a:schemeClr>
              </a:solidFill>
              <a:effectLst/>
              <a:latin typeface="Arial" panose="020B0604020202020204" pitchFamily="34" charset="0"/>
              <a:ea typeface="ADLaM Display" panose="02010000000000000000" pitchFamily="2" charset="77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972057E-5E32-A09F-D527-6E42785F6E5D}"/>
              </a:ext>
            </a:extLst>
          </p:cNvPr>
          <p:cNvSpPr txBox="1"/>
          <p:nvPr/>
        </p:nvSpPr>
        <p:spPr>
          <a:xfrm>
            <a:off x="4876800" y="4556649"/>
            <a:ext cx="68419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Escrevo-lhe certo de que você me obedecerá, sabendo que fará ainda mais do lhe que peço. (v.21)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283274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81AE-54FA-143B-6521-89E2D70CB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CEA32CBF-88F3-C53A-0E43-D4CCD844E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810" y="0"/>
            <a:ext cx="4892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EA6A00A-36DC-234A-1D91-7779AA22CAA0}"/>
              </a:ext>
            </a:extLst>
          </p:cNvPr>
          <p:cNvSpPr txBox="1"/>
          <p:nvPr/>
        </p:nvSpPr>
        <p:spPr>
          <a:xfrm>
            <a:off x="6312483" y="644968"/>
            <a:ext cx="587951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Bispo de Éfeso </a:t>
            </a:r>
            <a:endParaRPr lang="pt-BR" sz="80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D40C2FF-CE83-7BCE-B80E-F483C31F9788}"/>
              </a:ext>
            </a:extLst>
          </p:cNvPr>
          <p:cNvSpPr txBox="1"/>
          <p:nvPr/>
        </p:nvSpPr>
        <p:spPr>
          <a:xfrm>
            <a:off x="6312482" y="3199513"/>
            <a:ext cx="587951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Substituto de Timóteo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Consagrado pelos apóstolos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Apedrejado e </a:t>
            </a:r>
            <a:r>
              <a:rPr lang="pt-BR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decaptado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491930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8D2B6-5589-2B12-6E6F-7EAFF5BC2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29F1B95-71F6-7E7B-3166-3DA0B61ACF21}"/>
              </a:ext>
            </a:extLst>
          </p:cNvPr>
          <p:cNvSpPr txBox="1"/>
          <p:nvPr/>
        </p:nvSpPr>
        <p:spPr>
          <a:xfrm>
            <a:off x="1925053" y="1088322"/>
            <a:ext cx="10603830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5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junto com parceiros</a:t>
            </a:r>
            <a:endParaRPr lang="pt-BR" sz="115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2FF113B-0357-1F6D-5FF0-FF8FC5BFA64A}"/>
              </a:ext>
            </a:extLst>
          </p:cNvPr>
          <p:cNvSpPr txBox="1"/>
          <p:nvPr/>
        </p:nvSpPr>
        <p:spPr>
          <a:xfrm>
            <a:off x="-465221" y="-2468187"/>
            <a:ext cx="7283116" cy="1163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75000" b="1" kern="100" dirty="0">
                <a:solidFill>
                  <a:schemeClr val="accent6">
                    <a:lumMod val="50000"/>
                    <a:alpha val="41299"/>
                  </a:schemeClr>
                </a:solidFill>
                <a:latin typeface="Arial" panose="020B0604020202020204" pitchFamily="34" charset="0"/>
                <a:ea typeface="ADLaM Display" panose="02010000000000000000" pitchFamily="2" charset="77"/>
                <a:cs typeface="Arial" panose="020B0604020202020204" pitchFamily="34" charset="0"/>
              </a:rPr>
              <a:t>7</a:t>
            </a:r>
            <a:endParaRPr lang="pt-BR" sz="75000" b="1" kern="100" dirty="0">
              <a:solidFill>
                <a:schemeClr val="accent6">
                  <a:lumMod val="50000"/>
                  <a:alpha val="41299"/>
                </a:schemeClr>
              </a:solidFill>
              <a:effectLst/>
              <a:latin typeface="Arial" panose="020B0604020202020204" pitchFamily="34" charset="0"/>
              <a:ea typeface="ADLaM Display" panose="02010000000000000000" pitchFamily="2" charset="77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E380095-7CE9-5E73-F1EE-FE7BC4ECCAC0}"/>
              </a:ext>
            </a:extLst>
          </p:cNvPr>
          <p:cNvSpPr txBox="1"/>
          <p:nvPr/>
        </p:nvSpPr>
        <p:spPr>
          <a:xfrm>
            <a:off x="2711115" y="4720085"/>
            <a:ext cx="94006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Epafras, meu companheiro de prisão por causa de Cristo Jesus, envia-lhe saudações,</a:t>
            </a:r>
            <a:r>
              <a:rPr lang="pt-BR" sz="2000" b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assim como também Marcos, Aristarco, </a:t>
            </a:r>
            <a:r>
              <a:rPr lang="pt-BR" sz="2400" b="1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Demas</a:t>
            </a:r>
            <a:r>
              <a:rPr lang="pt-BR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e Lucas, meus cooperadores. (v. 23 e 24)</a:t>
            </a:r>
            <a:endParaRPr lang="pt-BR" sz="20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173269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1F8D1-2BC1-CEDB-A10D-C652EB5ED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4B8FB9D-83DE-EB44-E05F-00F10F49C4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717" t="10667" r="26889" b="13212"/>
          <a:stretch>
            <a:fillRect/>
          </a:stretch>
        </p:blipFill>
        <p:spPr>
          <a:xfrm>
            <a:off x="0" y="-1589698"/>
            <a:ext cx="7281949" cy="933278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126AD13-428A-5F47-2963-466B5326C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3149" y="0"/>
            <a:ext cx="7137859" cy="898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442730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54335-CF3F-0228-08A4-57C4D14B6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AF385F8-2CB2-804E-0D9F-B4DE987348B9}"/>
              </a:ext>
            </a:extLst>
          </p:cNvPr>
          <p:cNvSpPr txBox="1"/>
          <p:nvPr/>
        </p:nvSpPr>
        <p:spPr>
          <a:xfrm>
            <a:off x="3497183" y="2705725"/>
            <a:ext cx="869481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pt-BR" sz="88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carnondantas</a:t>
            </a:r>
            <a:endParaRPr lang="pt-BR" sz="88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76C8132-B72D-0C5B-D0AA-C97C1B608FC0}"/>
              </a:ext>
            </a:extLst>
          </p:cNvPr>
          <p:cNvSpPr txBox="1"/>
          <p:nvPr/>
        </p:nvSpPr>
        <p:spPr>
          <a:xfrm>
            <a:off x="192504" y="850883"/>
            <a:ext cx="7283116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30200" b="1" kern="100" dirty="0">
                <a:solidFill>
                  <a:schemeClr val="accent6">
                    <a:lumMod val="50000"/>
                    <a:alpha val="41299"/>
                  </a:schemeClr>
                </a:solidFill>
                <a:effectLst/>
                <a:latin typeface="Arial" panose="020B0604020202020204" pitchFamily="34" charset="0"/>
                <a:ea typeface="ADLaM Display" panose="02010000000000000000" pitchFamily="2" charset="77"/>
                <a:cs typeface="Arial" panose="020B0604020202020204" pitchFamily="34" charset="0"/>
              </a:rPr>
              <a:t>@</a:t>
            </a:r>
          </a:p>
        </p:txBody>
      </p:sp>
    </p:spTree>
    <p:extLst>
      <p:ext uri="{BB962C8B-B14F-4D97-AF65-F5344CB8AC3E}">
        <p14:creationId xmlns:p14="http://schemas.microsoft.com/office/powerpoint/2010/main" val="570380485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1655</TotalTime>
  <Words>529</Words>
  <Application>Microsoft Macintosh PowerPoint</Application>
  <PresentationFormat>Widescreen</PresentationFormat>
  <Paragraphs>66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6" baseType="lpstr">
      <vt:lpstr>Wingdings</vt:lpstr>
      <vt:lpstr>Aptos Display</vt:lpstr>
      <vt:lpstr>Aptos</vt:lpstr>
      <vt:lpstr>Arial</vt:lpstr>
      <vt:lpstr>Cambria</vt:lpstr>
      <vt:lpstr>Arial Hebrew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Paulo Henrique Ferreira Nogueira</dc:creator>
  <cp:lastModifiedBy>Jefferson Carnon Dantas</cp:lastModifiedBy>
  <cp:revision>52</cp:revision>
  <dcterms:created xsi:type="dcterms:W3CDTF">2025-07-16T14:08:44Z</dcterms:created>
  <dcterms:modified xsi:type="dcterms:W3CDTF">2025-08-02T03:29:36Z</dcterms:modified>
</cp:coreProperties>
</file>