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48"/>
  </p:notesMasterIdLst>
  <p:sldIdLst>
    <p:sldId id="256" r:id="rId2"/>
    <p:sldId id="257" r:id="rId3"/>
    <p:sldId id="258" r:id="rId4"/>
    <p:sldId id="259" r:id="rId5"/>
    <p:sldId id="260" r:id="rId6"/>
    <p:sldId id="263" r:id="rId7"/>
    <p:sldId id="261" r:id="rId8"/>
    <p:sldId id="273" r:id="rId9"/>
    <p:sldId id="262" r:id="rId10"/>
    <p:sldId id="274" r:id="rId11"/>
    <p:sldId id="358" r:id="rId12"/>
    <p:sldId id="339" r:id="rId13"/>
    <p:sldId id="340" r:id="rId14"/>
    <p:sldId id="341" r:id="rId15"/>
    <p:sldId id="343" r:id="rId16"/>
    <p:sldId id="344" r:id="rId17"/>
    <p:sldId id="345" r:id="rId18"/>
    <p:sldId id="347" r:id="rId19"/>
    <p:sldId id="349" r:id="rId20"/>
    <p:sldId id="350" r:id="rId21"/>
    <p:sldId id="351" r:id="rId22"/>
    <p:sldId id="352" r:id="rId23"/>
    <p:sldId id="353" r:id="rId24"/>
    <p:sldId id="354" r:id="rId25"/>
    <p:sldId id="355" r:id="rId26"/>
    <p:sldId id="356" r:id="rId27"/>
    <p:sldId id="264" r:id="rId28"/>
    <p:sldId id="348" r:id="rId29"/>
    <p:sldId id="342" r:id="rId30"/>
    <p:sldId id="359" r:id="rId31"/>
    <p:sldId id="357" r:id="rId32"/>
    <p:sldId id="360" r:id="rId33"/>
    <p:sldId id="266" r:id="rId34"/>
    <p:sldId id="265" r:id="rId35"/>
    <p:sldId id="368" r:id="rId36"/>
    <p:sldId id="369" r:id="rId37"/>
    <p:sldId id="363" r:id="rId38"/>
    <p:sldId id="365" r:id="rId39"/>
    <p:sldId id="366" r:id="rId40"/>
    <p:sldId id="267" r:id="rId41"/>
    <p:sldId id="268" r:id="rId42"/>
    <p:sldId id="269" r:id="rId43"/>
    <p:sldId id="361" r:id="rId44"/>
    <p:sldId id="362" r:id="rId45"/>
    <p:sldId id="364" r:id="rId46"/>
    <p:sldId id="367" r:id="rId47"/>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6271" autoAdjust="0"/>
  </p:normalViewPr>
  <p:slideViewPr>
    <p:cSldViewPr snapToGrid="0">
      <p:cViewPr varScale="1">
        <p:scale>
          <a:sx n="82" d="100"/>
          <a:sy n="82" d="100"/>
        </p:scale>
        <p:origin x="1038" y="7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www.bibliaonline.com.br/acf/cl/3/23,24+"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www.bibliaonline.com.br/nvi/mt/11/29+"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www.bibliaonline.com.br/nvi/mc/10/45+"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www.bibliaonline.com.br/nvi/mc/10/45+"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25b6c90edf4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25b6c90edf4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25b6c90edf4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25b6c90edf4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625928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25b6c90edf4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25b6c90edf4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80761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25b6c90edf4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25b6c90edf4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357531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25b6c90edf4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25b6c90edf4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777517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25b6c90edf4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25b6c90edf4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974453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25b6c90edf4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25b6c90edf4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990740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25b6c90edf4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25b6c90edf4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815524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25b6c90edf4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25b6c90edf4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929112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25b6c90edf4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25b6c90edf4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794015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381000" y="685800"/>
            <a:ext cx="6096000" cy="3429000"/>
          </a:xfrm>
        </p:spPr>
      </p:sp>
      <p:sp>
        <p:nvSpPr>
          <p:cNvPr id="3" name="Espaço Reservado para Anotações 2"/>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pt-BR" sz="1200" b="0" i="0" kern="1200" dirty="0">
                <a:solidFill>
                  <a:schemeClr val="tx1"/>
                </a:solidFill>
                <a:effectLst/>
                <a:latin typeface="+mn-lt"/>
                <a:ea typeface="+mn-ea"/>
                <a:cs typeface="+mn-cs"/>
              </a:rPr>
              <a:t>1. Disposição no Servir!</a:t>
            </a:r>
          </a:p>
          <a:p>
            <a:pPr marL="0" marR="0" lvl="0" indent="0" algn="l" defTabSz="914400" rtl="0" eaLnBrk="1" fontAlgn="base" latinLnBrk="0" hangingPunct="1">
              <a:lnSpc>
                <a:spcPct val="100000"/>
              </a:lnSpc>
              <a:spcBef>
                <a:spcPts val="0"/>
              </a:spcBef>
              <a:spcAft>
                <a:spcPts val="0"/>
              </a:spcAft>
              <a:buClrTx/>
              <a:buSzTx/>
              <a:buFontTx/>
              <a:buNone/>
              <a:tabLst/>
              <a:defRPr/>
            </a:pPr>
            <a:r>
              <a:rPr lang="pt-BR" sz="1200" b="0" i="0" kern="1200" dirty="0">
                <a:solidFill>
                  <a:schemeClr val="tx1"/>
                </a:solidFill>
                <a:effectLst/>
                <a:latin typeface="+mn-lt"/>
                <a:ea typeface="+mn-ea"/>
                <a:cs typeface="+mn-cs"/>
              </a:rPr>
              <a:t>Qual tem sido sua disposição em servir?</a:t>
            </a:r>
          </a:p>
          <a:p>
            <a:pPr fontAlgn="base"/>
            <a:r>
              <a:rPr lang="pt-BR" sz="1200" b="0" i="0" kern="1200" dirty="0">
                <a:solidFill>
                  <a:schemeClr val="tx1"/>
                </a:solidFill>
                <a:effectLst/>
                <a:latin typeface="+mn-lt"/>
                <a:ea typeface="+mn-ea"/>
                <a:cs typeface="+mn-cs"/>
              </a:rPr>
              <a:t>Quando nos envolvemos com missões, percebemos que é preciso muita disposição! Não há como mobilizar pessoas sem disposição para servir! </a:t>
            </a:r>
          </a:p>
          <a:p>
            <a:pPr fontAlgn="base"/>
            <a:endParaRPr lang="pt-BR" sz="1200" b="0" i="0" kern="1200" dirty="0">
              <a:solidFill>
                <a:schemeClr val="tx1"/>
              </a:solidFill>
              <a:effectLst/>
              <a:latin typeface="+mn-lt"/>
              <a:ea typeface="+mn-ea"/>
              <a:cs typeface="+mn-cs"/>
            </a:endParaRPr>
          </a:p>
          <a:p>
            <a:pPr fontAlgn="base"/>
            <a:r>
              <a:rPr lang="pt-BR" sz="1200" b="0" i="0" kern="1200" dirty="0">
                <a:solidFill>
                  <a:schemeClr val="tx1"/>
                </a:solidFill>
                <a:effectLst/>
                <a:latin typeface="+mn-lt"/>
                <a:ea typeface="+mn-ea"/>
                <a:cs typeface="+mn-cs"/>
              </a:rPr>
              <a:t>Nós que somos do Conselho Missionário, precisamos ser os primeiros a colocar a mão na massa e trabalhar com toda disposição! Só assim inspiraremos nossos irmãos!</a:t>
            </a:r>
          </a:p>
          <a:p>
            <a:pPr fontAlgn="base"/>
            <a:endParaRPr lang="pt-BR" sz="1200" b="0" i="0" kern="1200" dirty="0">
              <a:solidFill>
                <a:schemeClr val="tx1"/>
              </a:solidFill>
              <a:effectLst/>
              <a:latin typeface="+mn-lt"/>
              <a:ea typeface="+mn-ea"/>
              <a:cs typeface="+mn-cs"/>
            </a:endParaRPr>
          </a:p>
          <a:p>
            <a:pPr fontAlgn="base"/>
            <a:r>
              <a:rPr lang="pt-BR" sz="1200" b="0" i="0" kern="1200" dirty="0">
                <a:solidFill>
                  <a:schemeClr val="tx1"/>
                </a:solidFill>
                <a:effectLst/>
                <a:latin typeface="+mn-lt"/>
                <a:ea typeface="+mn-ea"/>
                <a:cs typeface="+mn-cs"/>
              </a:rPr>
              <a:t>Abraão já tinha 99 anos e estava sentado à porta da tenda (v.1), no maior calor do dia. Quando viu os três homens, correu ao encontro deles (v.2). </a:t>
            </a:r>
          </a:p>
          <a:p>
            <a:pPr fontAlgn="base"/>
            <a:endParaRPr lang="pt-BR" sz="1200" b="0" i="0" kern="1200" dirty="0">
              <a:solidFill>
                <a:schemeClr val="tx1"/>
              </a:solidFill>
              <a:effectLst/>
              <a:latin typeface="+mn-lt"/>
              <a:ea typeface="+mn-ea"/>
              <a:cs typeface="+mn-cs"/>
            </a:endParaRPr>
          </a:p>
          <a:p>
            <a:pPr fontAlgn="base"/>
            <a:endParaRPr lang="pt-BR" sz="1200" b="0" i="0" kern="1200" dirty="0">
              <a:solidFill>
                <a:schemeClr val="tx1"/>
              </a:solidFill>
              <a:effectLst/>
              <a:latin typeface="+mn-lt"/>
              <a:ea typeface="+mn-ea"/>
              <a:cs typeface="+mn-cs"/>
            </a:endParaRPr>
          </a:p>
          <a:p>
            <a:endParaRPr lang="pt-BR" dirty="0"/>
          </a:p>
        </p:txBody>
      </p:sp>
      <p:sp>
        <p:nvSpPr>
          <p:cNvPr id="4" name="Espaço Reservado para Número de Slide 3"/>
          <p:cNvSpPr>
            <a:spLocks noGrp="1"/>
          </p:cNvSpPr>
          <p:nvPr>
            <p:ph type="sldNum" sz="quarter" idx="5"/>
          </p:nvPr>
        </p:nvSpPr>
        <p:spPr/>
        <p:txBody>
          <a:bodyPr/>
          <a:lstStyle/>
          <a:p>
            <a:fld id="{D9D01B8A-2CA2-4E81-8F4B-44408E3CE80D}" type="slidenum">
              <a:rPr lang="pt-BR" smtClean="0"/>
              <a:t>12</a:t>
            </a:fld>
            <a:endParaRPr lang="pt-BR"/>
          </a:p>
        </p:txBody>
      </p:sp>
    </p:spTree>
    <p:extLst>
      <p:ext uri="{BB962C8B-B14F-4D97-AF65-F5344CB8AC3E}">
        <p14:creationId xmlns:p14="http://schemas.microsoft.com/office/powerpoint/2010/main" val="7718068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381000" y="685800"/>
            <a:ext cx="6096000" cy="3429000"/>
          </a:xfrm>
        </p:spPr>
      </p:sp>
      <p:sp>
        <p:nvSpPr>
          <p:cNvPr id="3" name="Espaço Reservado para Anotações 2"/>
          <p:cNvSpPr>
            <a:spLocks noGrp="1"/>
          </p:cNvSpPr>
          <p:nvPr>
            <p:ph type="body" idx="1"/>
          </p:nvPr>
        </p:nvSpPr>
        <p:spPr/>
        <p:txBody>
          <a:bodyPr/>
          <a:lstStyle/>
          <a:p>
            <a:pPr fontAlgn="base"/>
            <a:r>
              <a:rPr lang="pt-BR" sz="1200" b="0" i="0" kern="1200" dirty="0">
                <a:solidFill>
                  <a:schemeClr val="tx1"/>
                </a:solidFill>
                <a:effectLst/>
                <a:latin typeface="+mn-lt"/>
                <a:ea typeface="+mn-ea"/>
                <a:cs typeface="+mn-cs"/>
              </a:rPr>
              <a:t>Abraão era um homem muito rico! </a:t>
            </a:r>
            <a:r>
              <a:rPr lang="pt-BR" sz="1200" b="0" i="0" kern="1200" dirty="0" err="1">
                <a:solidFill>
                  <a:schemeClr val="tx1"/>
                </a:solidFill>
                <a:effectLst/>
                <a:latin typeface="+mn-lt"/>
                <a:ea typeface="+mn-ea"/>
                <a:cs typeface="+mn-cs"/>
              </a:rPr>
              <a:t>Gn</a:t>
            </a:r>
            <a:r>
              <a:rPr lang="pt-BR" sz="1200" b="0" i="0" kern="1200" dirty="0">
                <a:solidFill>
                  <a:schemeClr val="tx1"/>
                </a:solidFill>
                <a:effectLst/>
                <a:latin typeface="+mn-lt"/>
                <a:ea typeface="+mn-ea"/>
                <a:cs typeface="+mn-cs"/>
              </a:rPr>
              <a:t> 13.6 nos fala que ele tinha muitos bens  e em </a:t>
            </a:r>
            <a:r>
              <a:rPr lang="pt-BR" sz="1200" b="0" i="0" kern="1200" dirty="0" err="1">
                <a:solidFill>
                  <a:schemeClr val="tx1"/>
                </a:solidFill>
                <a:effectLst/>
                <a:latin typeface="+mn-lt"/>
                <a:ea typeface="+mn-ea"/>
                <a:cs typeface="+mn-cs"/>
              </a:rPr>
              <a:t>Gn</a:t>
            </a:r>
            <a:r>
              <a:rPr lang="pt-BR" sz="1200" b="0" i="0" kern="1200" dirty="0">
                <a:solidFill>
                  <a:schemeClr val="tx1"/>
                </a:solidFill>
                <a:effectLst/>
                <a:latin typeface="+mn-lt"/>
                <a:ea typeface="+mn-ea"/>
                <a:cs typeface="+mn-cs"/>
              </a:rPr>
              <a:t> 14.14 lemos que ele tinha mais de 300 servos. </a:t>
            </a:r>
          </a:p>
          <a:p>
            <a:pPr fontAlgn="base"/>
            <a:endParaRPr lang="pt-BR" sz="1200" b="0" i="0" kern="1200" dirty="0">
              <a:solidFill>
                <a:schemeClr val="tx1"/>
              </a:solidFill>
              <a:effectLst/>
              <a:latin typeface="+mn-lt"/>
              <a:ea typeface="+mn-ea"/>
              <a:cs typeface="+mn-cs"/>
            </a:endParaRPr>
          </a:p>
          <a:p>
            <a:pPr fontAlgn="base"/>
            <a:r>
              <a:rPr lang="pt-BR" sz="1200" b="0" i="0" kern="1200" dirty="0">
                <a:solidFill>
                  <a:schemeClr val="tx1"/>
                </a:solidFill>
                <a:effectLst/>
                <a:latin typeface="+mn-lt"/>
                <a:ea typeface="+mn-ea"/>
                <a:cs typeface="+mn-cs"/>
              </a:rPr>
              <a:t>Com a idade que já tinha, e a quantidade de servos, ele poderia ter mandado uns deles e continuar descansando, pois a princípio, não sabia quem eram aqueles homens. </a:t>
            </a:r>
          </a:p>
          <a:p>
            <a:endParaRPr lang="pt-BR" dirty="0"/>
          </a:p>
        </p:txBody>
      </p:sp>
      <p:sp>
        <p:nvSpPr>
          <p:cNvPr id="4" name="Espaço Reservado para Número de Slide 3"/>
          <p:cNvSpPr>
            <a:spLocks noGrp="1"/>
          </p:cNvSpPr>
          <p:nvPr>
            <p:ph type="sldNum" sz="quarter" idx="5"/>
          </p:nvPr>
        </p:nvSpPr>
        <p:spPr/>
        <p:txBody>
          <a:bodyPr/>
          <a:lstStyle/>
          <a:p>
            <a:fld id="{D9D01B8A-2CA2-4E81-8F4B-44408E3CE80D}" type="slidenum">
              <a:rPr lang="pt-BR" smtClean="0"/>
              <a:t>13</a:t>
            </a:fld>
            <a:endParaRPr lang="pt-BR"/>
          </a:p>
        </p:txBody>
      </p:sp>
    </p:spTree>
    <p:extLst>
      <p:ext uri="{BB962C8B-B14F-4D97-AF65-F5344CB8AC3E}">
        <p14:creationId xmlns:p14="http://schemas.microsoft.com/office/powerpoint/2010/main" val="35853974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381000" y="685800"/>
            <a:ext cx="6096000" cy="3429000"/>
          </a:xfrm>
        </p:spPr>
      </p:sp>
      <p:sp>
        <p:nvSpPr>
          <p:cNvPr id="3" name="Espaço Reservado para Anotações 2"/>
          <p:cNvSpPr>
            <a:spLocks noGrp="1"/>
          </p:cNvSpPr>
          <p:nvPr>
            <p:ph type="body" idx="1"/>
          </p:nvPr>
        </p:nvSpPr>
        <p:spPr/>
        <p:txBody>
          <a:bodyPr/>
          <a:lstStyle/>
          <a:p>
            <a:pPr fontAlgn="base"/>
            <a:r>
              <a:rPr lang="pt-BR" sz="1200" b="0" i="0" kern="1200" dirty="0">
                <a:solidFill>
                  <a:schemeClr val="tx1"/>
                </a:solidFill>
                <a:effectLst/>
                <a:latin typeface="+mn-lt"/>
                <a:ea typeface="+mn-ea"/>
                <a:cs typeface="+mn-cs"/>
              </a:rPr>
              <a:t>Porém, ele foi pessoalmente e correndo! Pediu que trouxessem água para que eles lavassem os pés (v.4) e foi apressadamente para a tenda pedir que Sara amassasse rapidamente pães (v.6). Em seguida correu até o rebanho e escolheu o melhor novilho para ser preparado (v.7).</a:t>
            </a:r>
          </a:p>
          <a:p>
            <a:pPr fontAlgn="base"/>
            <a:r>
              <a:rPr lang="pt-BR" sz="1200" b="0" i="0" kern="1200" dirty="0">
                <a:solidFill>
                  <a:schemeClr val="tx1"/>
                </a:solidFill>
                <a:effectLst/>
                <a:latin typeface="+mn-lt"/>
                <a:ea typeface="+mn-ea"/>
                <a:cs typeface="+mn-cs"/>
              </a:rPr>
              <a:t>QUANTA DISPOSIÇÃO para um homem de 99 anos, com 318 empregados!</a:t>
            </a:r>
          </a:p>
          <a:p>
            <a:pPr fontAlgn="base"/>
            <a:r>
              <a:rPr lang="pt-BR" sz="1200" b="0" i="0" kern="1200" dirty="0">
                <a:solidFill>
                  <a:schemeClr val="tx1"/>
                </a:solidFill>
                <a:effectLst/>
                <a:latin typeface="+mn-lt"/>
                <a:ea typeface="+mn-ea"/>
                <a:cs typeface="+mn-cs"/>
              </a:rPr>
              <a:t>Que exemplo de disposição no servir! Mesmo idoso e com tantos servos, ele era disposto.</a:t>
            </a:r>
          </a:p>
          <a:p>
            <a:pPr fontAlgn="base"/>
            <a:endParaRPr lang="pt-BR" sz="1200" b="0" i="0" kern="1200" dirty="0">
              <a:solidFill>
                <a:schemeClr val="tx1"/>
              </a:solidFill>
              <a:effectLst/>
              <a:latin typeface="+mn-lt"/>
              <a:ea typeface="+mn-ea"/>
              <a:cs typeface="+mn-cs"/>
            </a:endParaRPr>
          </a:p>
          <a:p>
            <a:endParaRPr lang="pt-BR" dirty="0"/>
          </a:p>
        </p:txBody>
      </p:sp>
      <p:sp>
        <p:nvSpPr>
          <p:cNvPr id="4" name="Espaço Reservado para Número de Slide 3"/>
          <p:cNvSpPr>
            <a:spLocks noGrp="1"/>
          </p:cNvSpPr>
          <p:nvPr>
            <p:ph type="sldNum" sz="quarter" idx="5"/>
          </p:nvPr>
        </p:nvSpPr>
        <p:spPr/>
        <p:txBody>
          <a:bodyPr/>
          <a:lstStyle/>
          <a:p>
            <a:fld id="{D9D01B8A-2CA2-4E81-8F4B-44408E3CE80D}" type="slidenum">
              <a:rPr lang="pt-BR" smtClean="0"/>
              <a:t>14</a:t>
            </a:fld>
            <a:endParaRPr lang="pt-BR"/>
          </a:p>
        </p:txBody>
      </p:sp>
    </p:spTree>
    <p:extLst>
      <p:ext uri="{BB962C8B-B14F-4D97-AF65-F5344CB8AC3E}">
        <p14:creationId xmlns:p14="http://schemas.microsoft.com/office/powerpoint/2010/main" val="33738201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381000" y="685800"/>
            <a:ext cx="6096000" cy="3429000"/>
          </a:xfrm>
        </p:spPr>
      </p:sp>
      <p:sp>
        <p:nvSpPr>
          <p:cNvPr id="3" name="Espaço Reservado para Anotaçõ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1200" b="0" i="0" kern="1200" dirty="0">
                <a:solidFill>
                  <a:schemeClr val="tx1"/>
                </a:solidFill>
                <a:effectLst/>
                <a:latin typeface="+mn-lt"/>
                <a:ea typeface="+mn-ea"/>
                <a:cs typeface="+mn-cs"/>
              </a:rPr>
              <a:t>Qual tem sido sua disposição em servir?</a:t>
            </a:r>
          </a:p>
          <a:p>
            <a:pPr marL="0" marR="0" lvl="0" indent="0" algn="l" defTabSz="914400" rtl="0" eaLnBrk="1" fontAlgn="auto" latinLnBrk="0" hangingPunct="1">
              <a:lnSpc>
                <a:spcPct val="100000"/>
              </a:lnSpc>
              <a:spcBef>
                <a:spcPts val="0"/>
              </a:spcBef>
              <a:spcAft>
                <a:spcPts val="0"/>
              </a:spcAft>
              <a:buClrTx/>
              <a:buSzTx/>
              <a:buFontTx/>
              <a:buNone/>
              <a:tabLst/>
              <a:defRPr/>
            </a:pPr>
            <a:endParaRPr lang="pt-BR"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BR" sz="1200" b="0" i="0" kern="1200" dirty="0">
                <a:solidFill>
                  <a:schemeClr val="tx1"/>
                </a:solidFill>
                <a:effectLst/>
                <a:latin typeface="+mn-lt"/>
                <a:ea typeface="+mn-ea"/>
                <a:cs typeface="+mn-cs"/>
              </a:rPr>
              <a:t>Vamos pensar na segunda característica do servo Abraão!</a:t>
            </a:r>
          </a:p>
        </p:txBody>
      </p:sp>
      <p:sp>
        <p:nvSpPr>
          <p:cNvPr id="4" name="Espaço Reservado para Número de Slide 3"/>
          <p:cNvSpPr>
            <a:spLocks noGrp="1"/>
          </p:cNvSpPr>
          <p:nvPr>
            <p:ph type="sldNum" sz="quarter" idx="5"/>
          </p:nvPr>
        </p:nvSpPr>
        <p:spPr/>
        <p:txBody>
          <a:bodyPr/>
          <a:lstStyle/>
          <a:p>
            <a:fld id="{D9D01B8A-2CA2-4E81-8F4B-44408E3CE80D}" type="slidenum">
              <a:rPr lang="pt-BR" smtClean="0"/>
              <a:t>15</a:t>
            </a:fld>
            <a:endParaRPr lang="pt-BR"/>
          </a:p>
        </p:txBody>
      </p:sp>
    </p:spTree>
    <p:extLst>
      <p:ext uri="{BB962C8B-B14F-4D97-AF65-F5344CB8AC3E}">
        <p14:creationId xmlns:p14="http://schemas.microsoft.com/office/powerpoint/2010/main" val="9309539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381000" y="685800"/>
            <a:ext cx="6096000" cy="3429000"/>
          </a:xfrm>
        </p:spPr>
      </p:sp>
      <p:sp>
        <p:nvSpPr>
          <p:cNvPr id="3" name="Espaço Reservado para Anotações 2"/>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pt-BR" sz="1200" b="1" i="0" kern="1200" dirty="0">
                <a:solidFill>
                  <a:schemeClr val="tx1"/>
                </a:solidFill>
                <a:effectLst/>
                <a:latin typeface="+mn-lt"/>
                <a:ea typeface="+mn-ea"/>
                <a:cs typeface="+mn-cs"/>
              </a:rPr>
              <a:t>2. Humidade no Servir!</a:t>
            </a:r>
          </a:p>
          <a:p>
            <a:pPr marL="0" marR="0" lvl="0" indent="0" algn="l" defTabSz="914400" rtl="0" eaLnBrk="1" fontAlgn="base" latinLnBrk="0" hangingPunct="1">
              <a:lnSpc>
                <a:spcPct val="100000"/>
              </a:lnSpc>
              <a:spcBef>
                <a:spcPts val="0"/>
              </a:spcBef>
              <a:spcAft>
                <a:spcPts val="0"/>
              </a:spcAft>
              <a:buClrTx/>
              <a:buSzTx/>
              <a:buFontTx/>
              <a:buNone/>
              <a:tabLst/>
              <a:defRPr/>
            </a:pPr>
            <a:r>
              <a:rPr lang="pt-BR" sz="1200" b="0" i="0" kern="1200" dirty="0">
                <a:solidFill>
                  <a:schemeClr val="tx1"/>
                </a:solidFill>
                <a:effectLst/>
                <a:latin typeface="+mn-lt"/>
                <a:ea typeface="+mn-ea"/>
                <a:cs typeface="+mn-cs"/>
              </a:rPr>
              <a:t>Assim como a falta de humildade prejudica o crescimento do Reino de Deus e o trabalho em equipe, a necessidade de reconhecimento humano, aplausos e holofotes também são grandes obstáculos para o avanço da obra!</a:t>
            </a:r>
          </a:p>
          <a:p>
            <a:pPr marL="0" marR="0" lvl="0" indent="0" algn="l" defTabSz="914400" rtl="0" eaLnBrk="1" fontAlgn="base" latinLnBrk="0" hangingPunct="1">
              <a:lnSpc>
                <a:spcPct val="100000"/>
              </a:lnSpc>
              <a:spcBef>
                <a:spcPts val="0"/>
              </a:spcBef>
              <a:spcAft>
                <a:spcPts val="0"/>
              </a:spcAft>
              <a:buClrTx/>
              <a:buSzTx/>
              <a:buFontTx/>
              <a:buNone/>
              <a:tabLst/>
              <a:defRPr/>
            </a:pPr>
            <a:endParaRPr lang="pt-BR" sz="1200" b="0" i="0" kern="1200" dirty="0">
              <a:solidFill>
                <a:schemeClr val="tx1"/>
              </a:solidFill>
              <a:effectLst/>
              <a:latin typeface="+mn-lt"/>
              <a:ea typeface="+mn-ea"/>
              <a:cs typeface="+mn-cs"/>
            </a:endParaRPr>
          </a:p>
          <a:p>
            <a:endParaRPr lang="pt-BR" dirty="0"/>
          </a:p>
        </p:txBody>
      </p:sp>
      <p:sp>
        <p:nvSpPr>
          <p:cNvPr id="4" name="Espaço Reservado para Número de Slide 3"/>
          <p:cNvSpPr>
            <a:spLocks noGrp="1"/>
          </p:cNvSpPr>
          <p:nvPr>
            <p:ph type="sldNum" sz="quarter" idx="5"/>
          </p:nvPr>
        </p:nvSpPr>
        <p:spPr/>
        <p:txBody>
          <a:bodyPr/>
          <a:lstStyle/>
          <a:p>
            <a:fld id="{D9D01B8A-2CA2-4E81-8F4B-44408E3CE80D}" type="slidenum">
              <a:rPr lang="pt-BR" smtClean="0"/>
              <a:t>16</a:t>
            </a:fld>
            <a:endParaRPr lang="pt-BR"/>
          </a:p>
        </p:txBody>
      </p:sp>
    </p:spTree>
    <p:extLst>
      <p:ext uri="{BB962C8B-B14F-4D97-AF65-F5344CB8AC3E}">
        <p14:creationId xmlns:p14="http://schemas.microsoft.com/office/powerpoint/2010/main" val="40517108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381000" y="685800"/>
            <a:ext cx="6096000" cy="3429000"/>
          </a:xfrm>
        </p:spPr>
      </p:sp>
      <p:sp>
        <p:nvSpPr>
          <p:cNvPr id="3" name="Espaço Reservado para Anotações 2"/>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pt-BR" sz="1200" b="0" i="0" kern="1200" dirty="0">
                <a:solidFill>
                  <a:schemeClr val="tx1"/>
                </a:solidFill>
                <a:effectLst/>
                <a:latin typeface="+mn-lt"/>
                <a:ea typeface="+mn-ea"/>
                <a:cs typeface="+mn-cs"/>
              </a:rPr>
              <a:t>Abraão nos ensina muito sobre humildade! </a:t>
            </a:r>
          </a:p>
          <a:p>
            <a:pPr marL="0" marR="0" lvl="0" indent="0" algn="l" defTabSz="914400" rtl="0" eaLnBrk="1" fontAlgn="base" latinLnBrk="0" hangingPunct="1">
              <a:lnSpc>
                <a:spcPct val="100000"/>
              </a:lnSpc>
              <a:spcBef>
                <a:spcPts val="0"/>
              </a:spcBef>
              <a:spcAft>
                <a:spcPts val="0"/>
              </a:spcAft>
              <a:buClrTx/>
              <a:buSzTx/>
              <a:buFontTx/>
              <a:buNone/>
              <a:tabLst/>
              <a:defRPr/>
            </a:pPr>
            <a:r>
              <a:rPr lang="pt-BR" sz="1200" b="0" i="0" kern="1200" dirty="0">
                <a:solidFill>
                  <a:schemeClr val="tx1"/>
                </a:solidFill>
                <a:effectLst/>
                <a:latin typeface="+mn-lt"/>
                <a:ea typeface="+mn-ea"/>
                <a:cs typeface="+mn-cs"/>
              </a:rPr>
              <a:t>Quando ele os viu, correu, prostrou-se em terra diante deles (v.2) e rogou-lhes que não passasse sem fazer uma parada (v.3). Disse que lhes daria um “bocado” de pão (V.5), mas lhes ofereceu um verdadeiro banquete, ficando em pé ao lado deles (v.8).</a:t>
            </a:r>
          </a:p>
          <a:p>
            <a:pPr marL="0" marR="0" lvl="0" indent="0" algn="l" defTabSz="914400" rtl="0" eaLnBrk="1" fontAlgn="base" latinLnBrk="0" hangingPunct="1">
              <a:lnSpc>
                <a:spcPct val="100000"/>
              </a:lnSpc>
              <a:spcBef>
                <a:spcPts val="0"/>
              </a:spcBef>
              <a:spcAft>
                <a:spcPts val="0"/>
              </a:spcAft>
              <a:buClrTx/>
              <a:buSzTx/>
              <a:buFontTx/>
              <a:buNone/>
              <a:tabLst/>
              <a:defRPr/>
            </a:pPr>
            <a:r>
              <a:rPr lang="pt-BR" sz="1200" b="0" i="0" kern="1200" dirty="0">
                <a:solidFill>
                  <a:schemeClr val="tx1"/>
                </a:solidFill>
                <a:effectLst/>
                <a:latin typeface="+mn-lt"/>
                <a:ea typeface="+mn-ea"/>
                <a:cs typeface="+mn-cs"/>
              </a:rPr>
              <a:t>QUANTA HUMILDADE!</a:t>
            </a:r>
          </a:p>
          <a:p>
            <a:pPr marL="0" marR="0" lvl="0" indent="0" algn="l" defTabSz="914400" rtl="0" eaLnBrk="1" fontAlgn="base" latinLnBrk="0" hangingPunct="1">
              <a:lnSpc>
                <a:spcPct val="100000"/>
              </a:lnSpc>
              <a:spcBef>
                <a:spcPts val="0"/>
              </a:spcBef>
              <a:spcAft>
                <a:spcPts val="0"/>
              </a:spcAft>
              <a:buClrTx/>
              <a:buSzTx/>
              <a:buFontTx/>
              <a:buNone/>
              <a:tabLst/>
              <a:defRPr/>
            </a:pPr>
            <a:br>
              <a:rPr lang="pt-BR" dirty="0"/>
            </a:br>
            <a:r>
              <a:rPr lang="pt-BR" sz="1200" b="1" i="0" kern="1200" dirty="0">
                <a:solidFill>
                  <a:schemeClr val="tx1"/>
                </a:solidFill>
                <a:effectLst/>
                <a:latin typeface="+mn-lt"/>
                <a:ea typeface="+mn-ea"/>
                <a:cs typeface="+mn-cs"/>
              </a:rPr>
              <a:t>Humildade no servir é saber que não somos autossuficientes e precisamos de ajuda, precisamos uns dos outros! </a:t>
            </a:r>
          </a:p>
          <a:p>
            <a:pPr marL="0" marR="0" lvl="0" indent="0" algn="l" defTabSz="914400" rtl="0" eaLnBrk="1" fontAlgn="base" latinLnBrk="0" hangingPunct="1">
              <a:lnSpc>
                <a:spcPct val="100000"/>
              </a:lnSpc>
              <a:spcBef>
                <a:spcPts val="0"/>
              </a:spcBef>
              <a:spcAft>
                <a:spcPts val="0"/>
              </a:spcAft>
              <a:buClrTx/>
              <a:buSzTx/>
              <a:buFontTx/>
              <a:buNone/>
              <a:tabLst/>
              <a:defRPr/>
            </a:pPr>
            <a:endParaRPr lang="pt-BR" sz="1200" b="0" i="0"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pt-BR" sz="1200" b="0" i="0" kern="1200" dirty="0">
                <a:solidFill>
                  <a:schemeClr val="tx1"/>
                </a:solidFill>
                <a:effectLst/>
                <a:latin typeface="+mn-lt"/>
                <a:ea typeface="+mn-ea"/>
                <a:cs typeface="+mn-cs"/>
              </a:rPr>
              <a:t>Abraão soube pedir ajuda. Ele pede a Sara que amasse depressa os pães (v.6), ao servo que prepare o novilho (v.7) e lhes serve tudo o que havia mandado preparar (v. 8). </a:t>
            </a:r>
          </a:p>
          <a:p>
            <a:pPr marL="0" marR="0" lvl="0" indent="0" algn="l" defTabSz="914400" rtl="0" eaLnBrk="1" fontAlgn="base" latinLnBrk="0" hangingPunct="1">
              <a:lnSpc>
                <a:spcPct val="100000"/>
              </a:lnSpc>
              <a:spcBef>
                <a:spcPts val="0"/>
              </a:spcBef>
              <a:spcAft>
                <a:spcPts val="0"/>
              </a:spcAft>
              <a:buClrTx/>
              <a:buSzTx/>
              <a:buFontTx/>
              <a:buNone/>
              <a:tabLst/>
              <a:defRPr/>
            </a:pPr>
            <a:endParaRPr lang="pt-BR" sz="1200" b="0" i="0"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pt-BR" sz="1200" b="1" i="0" kern="1200" dirty="0">
                <a:solidFill>
                  <a:schemeClr val="tx1"/>
                </a:solidFill>
                <a:effectLst/>
                <a:latin typeface="+mn-lt"/>
                <a:ea typeface="+mn-ea"/>
                <a:cs typeface="+mn-cs"/>
              </a:rPr>
              <a:t>Humildade é reconhecer as próprias limitações e fraquezas, é não se ofender com nada, viver sem depender de elogios ou críticas e ter um coração ensinável! </a:t>
            </a:r>
          </a:p>
          <a:p>
            <a:pPr marL="0" marR="0" lvl="0" indent="0" algn="l" defTabSz="914400" rtl="0" eaLnBrk="1" fontAlgn="base" latinLnBrk="0" hangingPunct="1">
              <a:lnSpc>
                <a:spcPct val="100000"/>
              </a:lnSpc>
              <a:spcBef>
                <a:spcPts val="0"/>
              </a:spcBef>
              <a:spcAft>
                <a:spcPts val="0"/>
              </a:spcAft>
              <a:buClrTx/>
              <a:buSzTx/>
              <a:buFontTx/>
              <a:buNone/>
              <a:tabLst/>
              <a:defRPr/>
            </a:pPr>
            <a:endParaRPr lang="pt-BR" sz="1200" b="1" i="0"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pt-BR" sz="1200" b="0" i="0" kern="1200" dirty="0">
              <a:solidFill>
                <a:schemeClr val="tx1"/>
              </a:solidFill>
              <a:effectLst/>
              <a:latin typeface="+mn-lt"/>
              <a:ea typeface="+mn-ea"/>
              <a:cs typeface="+mn-cs"/>
            </a:endParaRPr>
          </a:p>
        </p:txBody>
      </p:sp>
      <p:sp>
        <p:nvSpPr>
          <p:cNvPr id="4" name="Espaço Reservado para Número de Slide 3"/>
          <p:cNvSpPr>
            <a:spLocks noGrp="1"/>
          </p:cNvSpPr>
          <p:nvPr>
            <p:ph type="sldNum" sz="quarter" idx="5"/>
          </p:nvPr>
        </p:nvSpPr>
        <p:spPr/>
        <p:txBody>
          <a:bodyPr/>
          <a:lstStyle/>
          <a:p>
            <a:fld id="{D9D01B8A-2CA2-4E81-8F4B-44408E3CE80D}" type="slidenum">
              <a:rPr lang="pt-BR" smtClean="0"/>
              <a:t>17</a:t>
            </a:fld>
            <a:endParaRPr lang="pt-BR"/>
          </a:p>
        </p:txBody>
      </p:sp>
    </p:spTree>
    <p:extLst>
      <p:ext uri="{BB962C8B-B14F-4D97-AF65-F5344CB8AC3E}">
        <p14:creationId xmlns:p14="http://schemas.microsoft.com/office/powerpoint/2010/main" val="8289833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381000" y="685800"/>
            <a:ext cx="6096000" cy="3429000"/>
          </a:xfrm>
        </p:spPr>
      </p:sp>
      <p:sp>
        <p:nvSpPr>
          <p:cNvPr id="3" name="Espaço Reservado para Anotações 2"/>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pt-BR" sz="1200" b="1" i="0" kern="1200" dirty="0">
                <a:solidFill>
                  <a:schemeClr val="tx1"/>
                </a:solidFill>
                <a:effectLst/>
                <a:latin typeface="+mn-lt"/>
                <a:ea typeface="+mn-ea"/>
                <a:cs typeface="+mn-cs"/>
              </a:rPr>
              <a:t>Humildade no servir é saber que não somos autossuficientes e precisamos de ajuda! Precisamos uns dos outros! </a:t>
            </a:r>
          </a:p>
          <a:p>
            <a:pPr marL="0" marR="0" lvl="0" indent="0" algn="l" defTabSz="914400" rtl="0" eaLnBrk="1" fontAlgn="base" latinLnBrk="0" hangingPunct="1">
              <a:lnSpc>
                <a:spcPct val="100000"/>
              </a:lnSpc>
              <a:spcBef>
                <a:spcPts val="0"/>
              </a:spcBef>
              <a:spcAft>
                <a:spcPts val="0"/>
              </a:spcAft>
              <a:buClrTx/>
              <a:buSzTx/>
              <a:buFontTx/>
              <a:buNone/>
              <a:tabLst/>
              <a:defRPr/>
            </a:pPr>
            <a:endParaRPr lang="pt-BR" sz="1200" b="0" i="0"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pt-BR" sz="1200" b="0" i="0" kern="1200" dirty="0">
                <a:solidFill>
                  <a:schemeClr val="tx1"/>
                </a:solidFill>
                <a:effectLst/>
                <a:latin typeface="+mn-lt"/>
                <a:ea typeface="+mn-ea"/>
                <a:cs typeface="+mn-cs"/>
              </a:rPr>
              <a:t>Abraão soube pedir ajuda. Ele pede a Sara que amasse depressa os pães (v.6), ao servo que prepare o novilho (v.7) e lhes serve tudo o que havia mandado preparar (v. 8). </a:t>
            </a:r>
          </a:p>
          <a:p>
            <a:pPr marL="0" marR="0" lvl="0" indent="0" algn="l" defTabSz="914400" rtl="0" eaLnBrk="1" fontAlgn="base" latinLnBrk="0" hangingPunct="1">
              <a:lnSpc>
                <a:spcPct val="100000"/>
              </a:lnSpc>
              <a:spcBef>
                <a:spcPts val="0"/>
              </a:spcBef>
              <a:spcAft>
                <a:spcPts val="0"/>
              </a:spcAft>
              <a:buClrTx/>
              <a:buSzTx/>
              <a:buFontTx/>
              <a:buNone/>
              <a:tabLst/>
              <a:defRPr/>
            </a:pPr>
            <a:endParaRPr lang="pt-BR" sz="1200" b="0" i="0"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pt-BR" sz="1200" b="1" i="0" kern="1200" dirty="0">
                <a:solidFill>
                  <a:schemeClr val="tx1"/>
                </a:solidFill>
                <a:effectLst/>
                <a:latin typeface="+mn-lt"/>
                <a:ea typeface="+mn-ea"/>
                <a:cs typeface="+mn-cs"/>
              </a:rPr>
              <a:t>Humildade é reconhecer as próprias limitações e fraquezas, é não se ofender com nada, viver sem depender de elogios ou críticas e ter um coração disposto a aprender. </a:t>
            </a:r>
          </a:p>
        </p:txBody>
      </p:sp>
      <p:sp>
        <p:nvSpPr>
          <p:cNvPr id="4" name="Espaço Reservado para Número de Slide 3"/>
          <p:cNvSpPr>
            <a:spLocks noGrp="1"/>
          </p:cNvSpPr>
          <p:nvPr>
            <p:ph type="sldNum" sz="quarter" idx="5"/>
          </p:nvPr>
        </p:nvSpPr>
        <p:spPr/>
        <p:txBody>
          <a:bodyPr/>
          <a:lstStyle/>
          <a:p>
            <a:fld id="{D9D01B8A-2CA2-4E81-8F4B-44408E3CE80D}" type="slidenum">
              <a:rPr lang="pt-BR" smtClean="0"/>
              <a:t>18</a:t>
            </a:fld>
            <a:endParaRPr lang="pt-BR"/>
          </a:p>
        </p:txBody>
      </p:sp>
    </p:spTree>
    <p:extLst>
      <p:ext uri="{BB962C8B-B14F-4D97-AF65-F5344CB8AC3E}">
        <p14:creationId xmlns:p14="http://schemas.microsoft.com/office/powerpoint/2010/main" val="16125533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381000" y="685800"/>
            <a:ext cx="6096000" cy="3429000"/>
          </a:xfrm>
        </p:spPr>
      </p:sp>
      <p:sp>
        <p:nvSpPr>
          <p:cNvPr id="3" name="Espaço Reservado para Anotações 2"/>
          <p:cNvSpPr>
            <a:spLocks noGrp="1"/>
          </p:cNvSpPr>
          <p:nvPr>
            <p:ph type="body" idx="1"/>
          </p:nvPr>
        </p:nvSpPr>
        <p:spPr/>
        <p:txBody>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pt-BR" sz="1200" b="0" i="0" u="none" strike="noStrike" kern="1200" normalizeH="0" baseline="0" noProof="0" dirty="0">
                <a:ln w="0"/>
                <a:solidFill>
                  <a:schemeClr val="bg1"/>
                </a:solidFill>
                <a:effectLst/>
                <a:uLnTx/>
                <a:uFillTx/>
                <a:latin typeface="+mn-lt"/>
                <a:ea typeface="+mn-ea"/>
                <a:cs typeface="+mn-cs"/>
              </a:rPr>
              <a:t>Qual tem sido sua </a:t>
            </a:r>
            <a:r>
              <a:rPr kumimoji="0" lang="pt-BR" sz="1200" b="0" i="0" u="none" strike="noStrike" kern="1200" normalizeH="0" baseline="0" noProof="0" dirty="0" err="1">
                <a:ln w="0"/>
                <a:solidFill>
                  <a:schemeClr val="bg1"/>
                </a:solidFill>
                <a:effectLst/>
                <a:uLnTx/>
                <a:uFillTx/>
                <a:latin typeface="+mn-lt"/>
                <a:ea typeface="+mn-ea"/>
                <a:cs typeface="+mn-cs"/>
              </a:rPr>
              <a:t>hu</a:t>
            </a:r>
            <a:r>
              <a:rPr lang="pt-BR" sz="1200" b="0" dirty="0" err="1">
                <a:ln w="0"/>
                <a:solidFill>
                  <a:schemeClr val="bg1"/>
                </a:solidFill>
                <a:effectLst/>
                <a:latin typeface="+mn-lt"/>
              </a:rPr>
              <a:t>mildade</a:t>
            </a:r>
            <a:r>
              <a:rPr lang="pt-BR" sz="1200" b="0" dirty="0">
                <a:ln w="0"/>
                <a:solidFill>
                  <a:schemeClr val="bg1"/>
                </a:solidFill>
                <a:effectLst/>
                <a:latin typeface="+mn-lt"/>
              </a:rPr>
              <a:t> no</a:t>
            </a:r>
            <a:r>
              <a:rPr kumimoji="0" lang="pt-BR" sz="1200" b="0" i="0" u="none" strike="noStrike" kern="1200" normalizeH="0" baseline="0" noProof="0" dirty="0">
                <a:ln w="0"/>
                <a:solidFill>
                  <a:schemeClr val="bg1"/>
                </a:solidFill>
                <a:effectLst/>
                <a:uLnTx/>
                <a:uFillTx/>
                <a:latin typeface="+mn-lt"/>
                <a:ea typeface="+mn-ea"/>
                <a:cs typeface="+mn-cs"/>
              </a:rPr>
              <a:t> servir?</a:t>
            </a:r>
            <a:endParaRPr kumimoji="0" lang="pt-BR" sz="800" b="0" i="0" u="none" strike="noStrike" kern="1200" normalizeH="0" baseline="0" noProof="0" dirty="0">
              <a:ln w="0"/>
              <a:solidFill>
                <a:schemeClr val="bg1"/>
              </a:solidFill>
              <a:effectLst/>
              <a:uLnTx/>
              <a:uFillTx/>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pt-BR"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BR" sz="1200" b="0" i="0" kern="1200" dirty="0">
                <a:solidFill>
                  <a:schemeClr val="tx1"/>
                </a:solidFill>
                <a:effectLst/>
                <a:latin typeface="+mn-lt"/>
                <a:ea typeface="+mn-ea"/>
                <a:cs typeface="+mn-cs"/>
              </a:rPr>
              <a:t>Vamos pensar na terceira característica do servo Abraão!</a:t>
            </a:r>
          </a:p>
        </p:txBody>
      </p:sp>
      <p:sp>
        <p:nvSpPr>
          <p:cNvPr id="4" name="Espaço Reservado para Número de Slide 3"/>
          <p:cNvSpPr>
            <a:spLocks noGrp="1"/>
          </p:cNvSpPr>
          <p:nvPr>
            <p:ph type="sldNum" sz="quarter" idx="5"/>
          </p:nvPr>
        </p:nvSpPr>
        <p:spPr/>
        <p:txBody>
          <a:bodyPr/>
          <a:lstStyle/>
          <a:p>
            <a:fld id="{D9D01B8A-2CA2-4E81-8F4B-44408E3CE80D}" type="slidenum">
              <a:rPr lang="pt-BR" smtClean="0"/>
              <a:t>19</a:t>
            </a:fld>
            <a:endParaRPr lang="pt-BR"/>
          </a:p>
        </p:txBody>
      </p:sp>
    </p:spTree>
    <p:extLst>
      <p:ext uri="{BB962C8B-B14F-4D97-AF65-F5344CB8AC3E}">
        <p14:creationId xmlns:p14="http://schemas.microsoft.com/office/powerpoint/2010/main" val="14155281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381000" y="685800"/>
            <a:ext cx="6096000" cy="3429000"/>
          </a:xfrm>
        </p:spPr>
      </p:sp>
      <p:sp>
        <p:nvSpPr>
          <p:cNvPr id="3" name="Espaço Reservado para Anotações 2"/>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lang="pt-BR" sz="1200" b="1" i="0"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pt-BR" sz="1200" b="0" i="0" kern="1200" dirty="0">
                <a:solidFill>
                  <a:schemeClr val="tx1"/>
                </a:solidFill>
                <a:effectLst/>
                <a:latin typeface="+mn-lt"/>
                <a:ea typeface="+mn-ea"/>
                <a:cs typeface="+mn-cs"/>
              </a:rPr>
              <a:t>A generosidade é uma característica dos servos cheios do Espírito Santo de Deus! Somente pessoas que oram e andam em profunda intimidade com Deus compreendem que tudo o que tem pertence ao Senhor e sem Ele nada teria.</a:t>
            </a:r>
          </a:p>
          <a:p>
            <a:pPr marL="0" marR="0" lvl="0" indent="0" algn="l" defTabSz="914400" rtl="0" eaLnBrk="1" fontAlgn="base" latinLnBrk="0" hangingPunct="1">
              <a:lnSpc>
                <a:spcPct val="100000"/>
              </a:lnSpc>
              <a:spcBef>
                <a:spcPts val="0"/>
              </a:spcBef>
              <a:spcAft>
                <a:spcPts val="0"/>
              </a:spcAft>
              <a:buClrTx/>
              <a:buSzTx/>
              <a:buFontTx/>
              <a:buNone/>
              <a:tabLst/>
              <a:defRPr/>
            </a:pPr>
            <a:endParaRPr lang="pt-BR" sz="1200" b="0" i="0"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pt-BR" sz="1200" b="0" i="0" kern="1200" dirty="0">
                <a:solidFill>
                  <a:schemeClr val="tx1"/>
                </a:solidFill>
                <a:effectLst/>
                <a:latin typeface="+mn-lt"/>
                <a:ea typeface="+mn-ea"/>
                <a:cs typeface="+mn-cs"/>
              </a:rPr>
              <a:t>É impossível se envolver com missões sem ter um coração generoso, que entende na prática que é melhor dar do que receber (At 20.35).</a:t>
            </a:r>
          </a:p>
          <a:p>
            <a:pPr marL="0" marR="0" lvl="0" indent="0" algn="l" defTabSz="914400" rtl="0" eaLnBrk="1" fontAlgn="base" latinLnBrk="0" hangingPunct="1">
              <a:lnSpc>
                <a:spcPct val="100000"/>
              </a:lnSpc>
              <a:spcBef>
                <a:spcPts val="0"/>
              </a:spcBef>
              <a:spcAft>
                <a:spcPts val="0"/>
              </a:spcAft>
              <a:buClrTx/>
              <a:buSzTx/>
              <a:buFontTx/>
              <a:buNone/>
              <a:tabLst/>
              <a:defRPr/>
            </a:pPr>
            <a:endParaRPr lang="pt-BR" sz="1200" b="0" i="0"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pt-BR" sz="1200" b="0" i="0" kern="1200" dirty="0">
                <a:solidFill>
                  <a:schemeClr val="tx1"/>
                </a:solidFill>
                <a:effectLst/>
                <a:latin typeface="+mn-lt"/>
                <a:ea typeface="+mn-ea"/>
                <a:cs typeface="+mn-cs"/>
              </a:rPr>
              <a:t>Vamos observar o servo Abraão!</a:t>
            </a:r>
          </a:p>
        </p:txBody>
      </p:sp>
      <p:sp>
        <p:nvSpPr>
          <p:cNvPr id="4" name="Espaço Reservado para Número de Slide 3"/>
          <p:cNvSpPr>
            <a:spLocks noGrp="1"/>
          </p:cNvSpPr>
          <p:nvPr>
            <p:ph type="sldNum" sz="quarter" idx="5"/>
          </p:nvPr>
        </p:nvSpPr>
        <p:spPr/>
        <p:txBody>
          <a:bodyPr/>
          <a:lstStyle/>
          <a:p>
            <a:fld id="{D9D01B8A-2CA2-4E81-8F4B-44408E3CE80D}" type="slidenum">
              <a:rPr lang="pt-BR" smtClean="0"/>
              <a:t>20</a:t>
            </a:fld>
            <a:endParaRPr lang="pt-BR"/>
          </a:p>
        </p:txBody>
      </p:sp>
    </p:spTree>
    <p:extLst>
      <p:ext uri="{BB962C8B-B14F-4D97-AF65-F5344CB8AC3E}">
        <p14:creationId xmlns:p14="http://schemas.microsoft.com/office/powerpoint/2010/main" val="41288395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381000" y="685800"/>
            <a:ext cx="6096000" cy="3429000"/>
          </a:xfrm>
        </p:spPr>
      </p:sp>
      <p:sp>
        <p:nvSpPr>
          <p:cNvPr id="3" name="Espaço Reservado para Anotações 2"/>
          <p:cNvSpPr>
            <a:spLocks noGrp="1"/>
          </p:cNvSpPr>
          <p:nvPr>
            <p:ph type="body" idx="1"/>
          </p:nvPr>
        </p:nvSpPr>
        <p:spPr/>
        <p:txBody>
          <a:bodyPr/>
          <a:lstStyle/>
          <a:p>
            <a:pPr algn="l"/>
            <a:r>
              <a:rPr lang="pt-BR" sz="1200" b="0" i="0" kern="1200" dirty="0">
                <a:solidFill>
                  <a:schemeClr val="tx1"/>
                </a:solidFill>
                <a:effectLst/>
                <a:latin typeface="+mn-lt"/>
                <a:ea typeface="+mn-ea"/>
                <a:cs typeface="+mn-cs"/>
              </a:rPr>
              <a:t>Abraão pediu que Sara usasse a “Flor da Farinha” (v.6). É a farinha mais refinada e branca que existe. Quando correu ao rebanho, escolheu o melhor novilho, tenro e bom (v.7). Ofereceu um banquete com a manteiga e coalhada que havia sido preparada (V.8).</a:t>
            </a:r>
          </a:p>
          <a:p>
            <a:pPr algn="l"/>
            <a:endParaRPr lang="pt-BR" sz="1200" b="0" i="0" kern="1200" dirty="0">
              <a:solidFill>
                <a:schemeClr val="tx1"/>
              </a:solidFill>
              <a:effectLst/>
              <a:latin typeface="+mn-lt"/>
              <a:ea typeface="+mn-ea"/>
              <a:cs typeface="+mn-cs"/>
            </a:endParaRPr>
          </a:p>
        </p:txBody>
      </p:sp>
      <p:sp>
        <p:nvSpPr>
          <p:cNvPr id="4" name="Espaço Reservado para Número de Slide 3"/>
          <p:cNvSpPr>
            <a:spLocks noGrp="1"/>
          </p:cNvSpPr>
          <p:nvPr>
            <p:ph type="sldNum" sz="quarter" idx="5"/>
          </p:nvPr>
        </p:nvSpPr>
        <p:spPr/>
        <p:txBody>
          <a:bodyPr/>
          <a:lstStyle/>
          <a:p>
            <a:fld id="{D9D01B8A-2CA2-4E81-8F4B-44408E3CE80D}" type="slidenum">
              <a:rPr lang="pt-BR" smtClean="0"/>
              <a:t>21</a:t>
            </a:fld>
            <a:endParaRPr lang="pt-BR"/>
          </a:p>
        </p:txBody>
      </p:sp>
    </p:spTree>
    <p:extLst>
      <p:ext uri="{BB962C8B-B14F-4D97-AF65-F5344CB8AC3E}">
        <p14:creationId xmlns:p14="http://schemas.microsoft.com/office/powerpoint/2010/main" val="15803703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381000" y="685800"/>
            <a:ext cx="6096000" cy="3429000"/>
          </a:xfrm>
        </p:spPr>
      </p:sp>
      <p:sp>
        <p:nvSpPr>
          <p:cNvPr id="3" name="Espaço Reservado para Anotaçõ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1200" b="0" i="0" kern="1200" dirty="0">
                <a:solidFill>
                  <a:schemeClr val="tx1"/>
                </a:solidFill>
                <a:effectLst/>
                <a:latin typeface="+mn-lt"/>
                <a:ea typeface="+mn-ea"/>
                <a:cs typeface="+mn-cs"/>
              </a:rPr>
              <a:t>Ser generoso é dar o melhor e nunca a sobra, com alegria, sem pesar, com liberalidade e bondade. Abraão deu o melhor que tinha.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pt-BR"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BR" sz="1200" b="0" i="0" kern="1200" dirty="0">
                <a:solidFill>
                  <a:schemeClr val="tx1"/>
                </a:solidFill>
                <a:effectLst/>
                <a:latin typeface="+mn-lt"/>
                <a:ea typeface="+mn-ea"/>
                <a:cs typeface="+mn-cs"/>
              </a:rPr>
              <a:t>Devemos servir com generosidade.</a:t>
            </a:r>
            <a:endParaRPr lang="pt-BR" dirty="0"/>
          </a:p>
          <a:p>
            <a:pPr algn="l"/>
            <a:endParaRPr lang="pt-BR" sz="1200" b="0" i="0" kern="1200" dirty="0">
              <a:solidFill>
                <a:schemeClr val="tx1"/>
              </a:solidFill>
              <a:effectLst/>
              <a:latin typeface="+mn-lt"/>
              <a:ea typeface="+mn-ea"/>
              <a:cs typeface="+mn-cs"/>
            </a:endParaRPr>
          </a:p>
        </p:txBody>
      </p:sp>
      <p:sp>
        <p:nvSpPr>
          <p:cNvPr id="4" name="Espaço Reservado para Número de Slide 3"/>
          <p:cNvSpPr>
            <a:spLocks noGrp="1"/>
          </p:cNvSpPr>
          <p:nvPr>
            <p:ph type="sldNum" sz="quarter" idx="5"/>
          </p:nvPr>
        </p:nvSpPr>
        <p:spPr/>
        <p:txBody>
          <a:bodyPr/>
          <a:lstStyle/>
          <a:p>
            <a:fld id="{D9D01B8A-2CA2-4E81-8F4B-44408E3CE80D}" type="slidenum">
              <a:rPr lang="pt-BR" smtClean="0"/>
              <a:t>22</a:t>
            </a:fld>
            <a:endParaRPr lang="pt-BR"/>
          </a:p>
        </p:txBody>
      </p:sp>
    </p:spTree>
    <p:extLst>
      <p:ext uri="{BB962C8B-B14F-4D97-AF65-F5344CB8AC3E}">
        <p14:creationId xmlns:p14="http://schemas.microsoft.com/office/powerpoint/2010/main" val="21044308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381000" y="685800"/>
            <a:ext cx="6096000" cy="3429000"/>
          </a:xfrm>
        </p:spPr>
      </p:sp>
      <p:sp>
        <p:nvSpPr>
          <p:cNvPr id="3" name="Espaço Reservado para Anotações 2"/>
          <p:cNvSpPr>
            <a:spLocks noGrp="1"/>
          </p:cNvSpPr>
          <p:nvPr>
            <p:ph type="body" idx="1"/>
          </p:nvPr>
        </p:nvSpPr>
        <p:spPr/>
        <p:txBody>
          <a:bodyPr/>
          <a:lstStyle/>
          <a:p>
            <a:pPr fontAlgn="base"/>
            <a:r>
              <a:rPr lang="pt-BR" sz="1200" b="0" i="0" kern="1200" dirty="0">
                <a:solidFill>
                  <a:schemeClr val="tx1"/>
                </a:solidFill>
                <a:effectLst/>
                <a:latin typeface="+mn-lt"/>
                <a:ea typeface="+mn-ea"/>
                <a:cs typeface="+mn-cs"/>
              </a:rPr>
              <a:t>Deus nos deu o melhor: Jesus! (</a:t>
            </a:r>
            <a:r>
              <a:rPr lang="pt-BR" sz="1200" b="0" i="0" kern="1200" dirty="0" err="1">
                <a:solidFill>
                  <a:schemeClr val="tx1"/>
                </a:solidFill>
                <a:effectLst/>
                <a:latin typeface="+mn-lt"/>
                <a:ea typeface="+mn-ea"/>
                <a:cs typeface="+mn-cs"/>
              </a:rPr>
              <a:t>Jo</a:t>
            </a:r>
            <a:r>
              <a:rPr lang="pt-BR" sz="1200" b="0" i="0" kern="1200" dirty="0">
                <a:solidFill>
                  <a:schemeClr val="tx1"/>
                </a:solidFill>
                <a:effectLst/>
                <a:latin typeface="+mn-lt"/>
                <a:ea typeface="+mn-ea"/>
                <a:cs typeface="+mn-cs"/>
              </a:rPr>
              <a:t> 3.16)</a:t>
            </a:r>
          </a:p>
        </p:txBody>
      </p:sp>
      <p:sp>
        <p:nvSpPr>
          <p:cNvPr id="4" name="Espaço Reservado para Número de Slide 3"/>
          <p:cNvSpPr>
            <a:spLocks noGrp="1"/>
          </p:cNvSpPr>
          <p:nvPr>
            <p:ph type="sldNum" sz="quarter" idx="5"/>
          </p:nvPr>
        </p:nvSpPr>
        <p:spPr/>
        <p:txBody>
          <a:bodyPr/>
          <a:lstStyle/>
          <a:p>
            <a:fld id="{D9D01B8A-2CA2-4E81-8F4B-44408E3CE80D}" type="slidenum">
              <a:rPr lang="pt-BR" smtClean="0"/>
              <a:t>23</a:t>
            </a:fld>
            <a:endParaRPr lang="pt-BR"/>
          </a:p>
        </p:txBody>
      </p:sp>
    </p:spTree>
    <p:extLst>
      <p:ext uri="{BB962C8B-B14F-4D97-AF65-F5344CB8AC3E}">
        <p14:creationId xmlns:p14="http://schemas.microsoft.com/office/powerpoint/2010/main" val="7520763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381000" y="685800"/>
            <a:ext cx="6096000" cy="3429000"/>
          </a:xfrm>
        </p:spPr>
      </p:sp>
      <p:sp>
        <p:nvSpPr>
          <p:cNvPr id="3" name="Espaço Reservado para Anotações 2"/>
          <p:cNvSpPr>
            <a:spLocks noGrp="1"/>
          </p:cNvSpPr>
          <p:nvPr>
            <p:ph type="body" idx="1"/>
          </p:nvPr>
        </p:nvSpPr>
        <p:spPr/>
        <p:txBody>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pt-BR" sz="1200" b="0" i="0" u="none" strike="noStrike" kern="1200" normalizeH="0" baseline="0" noProof="0" dirty="0">
                <a:ln w="0"/>
                <a:solidFill>
                  <a:schemeClr val="bg1"/>
                </a:solidFill>
                <a:effectLst/>
                <a:uLnTx/>
                <a:uFillTx/>
                <a:latin typeface="+mn-lt"/>
                <a:ea typeface="+mn-ea"/>
                <a:cs typeface="+mn-cs"/>
              </a:rPr>
              <a:t>Qual tem sido sua generosidade </a:t>
            </a:r>
            <a:r>
              <a:rPr lang="pt-BR" sz="1200" b="0" dirty="0">
                <a:ln w="0"/>
                <a:solidFill>
                  <a:schemeClr val="bg1"/>
                </a:solidFill>
                <a:effectLst/>
                <a:latin typeface="+mn-lt"/>
              </a:rPr>
              <a:t>no</a:t>
            </a:r>
            <a:r>
              <a:rPr kumimoji="0" lang="pt-BR" sz="1200" b="0" i="0" u="none" strike="noStrike" kern="1200" normalizeH="0" baseline="0" noProof="0" dirty="0">
                <a:ln w="0"/>
                <a:solidFill>
                  <a:schemeClr val="bg1"/>
                </a:solidFill>
                <a:effectLst/>
                <a:uLnTx/>
                <a:uFillTx/>
                <a:latin typeface="+mn-lt"/>
                <a:ea typeface="+mn-ea"/>
                <a:cs typeface="+mn-cs"/>
              </a:rPr>
              <a:t> servir?</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pt-BR" sz="1200" b="0" i="0" u="none" strike="noStrike" kern="1200" normalizeH="0" baseline="0" noProof="0" dirty="0">
              <a:ln w="0"/>
              <a:solidFill>
                <a:schemeClr val="bg1"/>
              </a:solidFill>
              <a:effectLst/>
              <a:uLnTx/>
              <a:uFillTx/>
              <a:latin typeface="+mn-lt"/>
              <a:ea typeface="+mn-ea"/>
              <a:cs typeface="+mn-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pt-BR" sz="1200" b="0" i="0" u="none" strike="noStrike" kern="1200" normalizeH="0" baseline="0" noProof="0" dirty="0">
                <a:ln w="0"/>
                <a:solidFill>
                  <a:schemeClr val="bg1"/>
                </a:solidFill>
                <a:effectLst/>
                <a:uLnTx/>
                <a:uFillTx/>
                <a:latin typeface="+mn-lt"/>
                <a:ea typeface="+mn-ea"/>
                <a:cs typeface="+mn-cs"/>
              </a:rPr>
              <a:t>Nós que mobilizamos precisamos ser exemplos de generosidade! Só mobiliza quem vive o que fala! Sem vida, não há autoridade!</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pt-BR" sz="1200" b="0" i="0" u="none" strike="noStrike" kern="1200" normalizeH="0" baseline="0" noProof="0" dirty="0">
                <a:ln w="0"/>
                <a:solidFill>
                  <a:schemeClr val="bg1"/>
                </a:solidFill>
                <a:effectLst/>
                <a:uLnTx/>
                <a:uFillTx/>
                <a:latin typeface="+mn-lt"/>
                <a:ea typeface="+mn-ea"/>
                <a:cs typeface="+mn-cs"/>
              </a:rPr>
              <a:t>Temos dado o melhor?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pt-BR" sz="1200" b="0" i="0" u="none" strike="noStrike" kern="1200" normalizeH="0" baseline="0" noProof="0" dirty="0">
                <a:ln w="0"/>
                <a:solidFill>
                  <a:schemeClr val="bg1"/>
                </a:solidFill>
                <a:effectLst/>
                <a:uLnTx/>
                <a:uFillTx/>
                <a:latin typeface="+mn-lt"/>
                <a:ea typeface="+mn-ea"/>
                <a:cs typeface="+mn-cs"/>
              </a:rPr>
              <a:t>Temos investido na obra missionária com a nossa “Flor de Farinha”?</a:t>
            </a:r>
            <a:endParaRPr kumimoji="0" lang="pt-BR" sz="800" b="0" i="0" u="none" strike="noStrike" kern="1200" normalizeH="0" baseline="0" noProof="0" dirty="0">
              <a:ln w="0"/>
              <a:solidFill>
                <a:schemeClr val="bg1"/>
              </a:solidFill>
              <a:effectLst/>
              <a:uLnTx/>
              <a:uFillTx/>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pt-BR" sz="1200" b="0" i="0" kern="1200" dirty="0">
              <a:solidFill>
                <a:schemeClr val="tx1"/>
              </a:solidFill>
              <a:effectLst/>
              <a:latin typeface="+mn-lt"/>
              <a:ea typeface="+mn-ea"/>
              <a:cs typeface="+mn-cs"/>
            </a:endParaRPr>
          </a:p>
        </p:txBody>
      </p:sp>
      <p:sp>
        <p:nvSpPr>
          <p:cNvPr id="4" name="Espaço Reservado para Número de Slide 3"/>
          <p:cNvSpPr>
            <a:spLocks noGrp="1"/>
          </p:cNvSpPr>
          <p:nvPr>
            <p:ph type="sldNum" sz="quarter" idx="5"/>
          </p:nvPr>
        </p:nvSpPr>
        <p:spPr/>
        <p:txBody>
          <a:bodyPr/>
          <a:lstStyle/>
          <a:p>
            <a:fld id="{D9D01B8A-2CA2-4E81-8F4B-44408E3CE80D}" type="slidenum">
              <a:rPr lang="pt-BR" smtClean="0"/>
              <a:t>24</a:t>
            </a:fld>
            <a:endParaRPr lang="pt-BR"/>
          </a:p>
        </p:txBody>
      </p:sp>
    </p:spTree>
    <p:extLst>
      <p:ext uri="{BB962C8B-B14F-4D97-AF65-F5344CB8AC3E}">
        <p14:creationId xmlns:p14="http://schemas.microsoft.com/office/powerpoint/2010/main" val="671144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381000" y="685800"/>
            <a:ext cx="6096000" cy="3429000"/>
          </a:xfrm>
        </p:spPr>
      </p:sp>
      <p:sp>
        <p:nvSpPr>
          <p:cNvPr id="3" name="Espaço Reservado para Anotações 2"/>
          <p:cNvSpPr>
            <a:spLocks noGrp="1"/>
          </p:cNvSpPr>
          <p:nvPr>
            <p:ph type="body" idx="1"/>
          </p:nvPr>
        </p:nvSpPr>
        <p:spPr/>
        <p:txBody>
          <a:bodyPr/>
          <a:lstStyle/>
          <a:p>
            <a:pPr fontAlgn="base"/>
            <a:r>
              <a:rPr lang="pt-BR" sz="1200" b="1" i="0" kern="1200" dirty="0">
                <a:solidFill>
                  <a:schemeClr val="tx1"/>
                </a:solidFill>
                <a:effectLst/>
                <a:latin typeface="+mn-lt"/>
                <a:ea typeface="+mn-ea"/>
                <a:cs typeface="+mn-cs"/>
              </a:rPr>
              <a:t>Se queremos ser usados por Deus para mobilizar, precisamos trabalhar em equipe e servir com disposição, humildade e generosidade!  </a:t>
            </a:r>
          </a:p>
        </p:txBody>
      </p:sp>
      <p:sp>
        <p:nvSpPr>
          <p:cNvPr id="4" name="Espaço Reservado para Número de Slide 3"/>
          <p:cNvSpPr>
            <a:spLocks noGrp="1"/>
          </p:cNvSpPr>
          <p:nvPr>
            <p:ph type="sldNum" sz="quarter" idx="5"/>
          </p:nvPr>
        </p:nvSpPr>
        <p:spPr/>
        <p:txBody>
          <a:bodyPr/>
          <a:lstStyle/>
          <a:p>
            <a:fld id="{D9D01B8A-2CA2-4E81-8F4B-44408E3CE80D}" type="slidenum">
              <a:rPr lang="pt-BR" smtClean="0"/>
              <a:t>25</a:t>
            </a:fld>
            <a:endParaRPr lang="pt-BR"/>
          </a:p>
        </p:txBody>
      </p:sp>
    </p:spTree>
    <p:extLst>
      <p:ext uri="{BB962C8B-B14F-4D97-AF65-F5344CB8AC3E}">
        <p14:creationId xmlns:p14="http://schemas.microsoft.com/office/powerpoint/2010/main" val="25942017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381000" y="685800"/>
            <a:ext cx="6096000" cy="3429000"/>
          </a:xfrm>
        </p:spPr>
      </p:sp>
      <p:sp>
        <p:nvSpPr>
          <p:cNvPr id="3" name="Espaço Reservado para Anotações 2"/>
          <p:cNvSpPr>
            <a:spLocks noGrp="1"/>
          </p:cNvSpPr>
          <p:nvPr>
            <p:ph type="body" idx="1"/>
          </p:nvPr>
        </p:nvSpPr>
        <p:spPr/>
        <p:txBody>
          <a:bodyPr/>
          <a:lstStyle/>
          <a:p>
            <a:pPr fontAlgn="base"/>
            <a:r>
              <a:rPr lang="pt-BR" sz="1200" b="0" i="0" kern="1200" dirty="0">
                <a:solidFill>
                  <a:schemeClr val="tx1"/>
                </a:solidFill>
                <a:effectLst/>
                <a:latin typeface="+mn-lt"/>
                <a:ea typeface="+mn-ea"/>
                <a:cs typeface="+mn-cs"/>
              </a:rPr>
              <a:t>E quando vierem as adversidades, não desanimemos, mas olhemos para Cristo que foi o Supremo Servo obediente, e obediente até a morte de cruz!</a:t>
            </a:r>
            <a:br>
              <a:rPr lang="pt-BR" sz="1200" b="0" i="0" kern="1200" dirty="0">
                <a:solidFill>
                  <a:schemeClr val="tx1"/>
                </a:solidFill>
                <a:effectLst/>
                <a:latin typeface="+mn-lt"/>
                <a:ea typeface="+mn-ea"/>
                <a:cs typeface="+mn-cs"/>
              </a:rPr>
            </a:br>
            <a:endParaRPr lang="pt-BR" sz="1200" b="0" i="0" kern="1200" dirty="0">
              <a:solidFill>
                <a:schemeClr val="tx1"/>
              </a:solidFill>
              <a:effectLst/>
              <a:latin typeface="+mn-lt"/>
              <a:ea typeface="+mn-ea"/>
              <a:cs typeface="+mn-cs"/>
            </a:endParaRPr>
          </a:p>
          <a:p>
            <a:pPr fontAlgn="base"/>
            <a:r>
              <a:rPr lang="pt-BR" sz="1200" b="0" i="0" kern="1200" dirty="0">
                <a:solidFill>
                  <a:schemeClr val="tx1"/>
                </a:solidFill>
                <a:effectLst/>
                <a:latin typeface="+mn-lt"/>
                <a:ea typeface="+mn-ea"/>
                <a:cs typeface="+mn-cs"/>
              </a:rPr>
              <a:t>“E tudo quanto fizerdes, fazei-o de todo o coração, como ao Senhor, e não aos homens, sabendo que recebereis do Senhor o galardão da herança, porque a Cristo, o Senhor, servis.” </a:t>
            </a:r>
            <a:r>
              <a:rPr lang="pt-BR" sz="1200" b="0" i="0" u="none" strike="noStrike" kern="1200" dirty="0">
                <a:solidFill>
                  <a:schemeClr val="tx1"/>
                </a:solidFill>
                <a:effectLst/>
                <a:latin typeface="+mn-lt"/>
                <a:ea typeface="+mn-ea"/>
                <a:cs typeface="+mn-cs"/>
                <a:hlinkClick r:id="rId3"/>
              </a:rPr>
              <a:t>Colossenses 3:23,24</a:t>
            </a:r>
            <a:endParaRPr lang="pt-BR" sz="1200" b="0" i="0" u="none" strike="noStrike" kern="1200" dirty="0">
              <a:solidFill>
                <a:schemeClr val="tx1"/>
              </a:solidFill>
              <a:effectLst/>
              <a:latin typeface="+mn-lt"/>
              <a:ea typeface="+mn-ea"/>
              <a:cs typeface="+mn-cs"/>
            </a:endParaRPr>
          </a:p>
          <a:p>
            <a:pPr fontAlgn="base"/>
            <a:endParaRPr lang="pt-BR" sz="1200" b="0" i="0" u="none" strike="noStrike" kern="1200" dirty="0">
              <a:solidFill>
                <a:schemeClr val="tx1"/>
              </a:solidFill>
              <a:effectLst/>
              <a:latin typeface="+mn-lt"/>
              <a:ea typeface="+mn-ea"/>
              <a:cs typeface="+mn-cs"/>
            </a:endParaRPr>
          </a:p>
        </p:txBody>
      </p:sp>
      <p:sp>
        <p:nvSpPr>
          <p:cNvPr id="4" name="Espaço Reservado para Número de Slide 3"/>
          <p:cNvSpPr>
            <a:spLocks noGrp="1"/>
          </p:cNvSpPr>
          <p:nvPr>
            <p:ph type="sldNum" sz="quarter" idx="5"/>
          </p:nvPr>
        </p:nvSpPr>
        <p:spPr/>
        <p:txBody>
          <a:bodyPr/>
          <a:lstStyle/>
          <a:p>
            <a:fld id="{D9D01B8A-2CA2-4E81-8F4B-44408E3CE80D}" type="slidenum">
              <a:rPr lang="pt-BR" smtClean="0"/>
              <a:t>26</a:t>
            </a:fld>
            <a:endParaRPr lang="pt-BR"/>
          </a:p>
        </p:txBody>
      </p:sp>
    </p:spTree>
    <p:extLst>
      <p:ext uri="{BB962C8B-B14F-4D97-AF65-F5344CB8AC3E}">
        <p14:creationId xmlns:p14="http://schemas.microsoft.com/office/powerpoint/2010/main" val="35358472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25b6c90edf4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25b6c90edf4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1577819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381000" y="685800"/>
            <a:ext cx="6096000" cy="3429000"/>
          </a:xfrm>
        </p:spPr>
      </p:sp>
      <p:sp>
        <p:nvSpPr>
          <p:cNvPr id="3" name="Espaço Reservado para Anotações 2"/>
          <p:cNvSpPr>
            <a:spLocks noGrp="1"/>
          </p:cNvSpPr>
          <p:nvPr>
            <p:ph type="body" idx="1"/>
          </p:nvPr>
        </p:nvSpPr>
        <p:spPr/>
        <p:txBody>
          <a:bodyPr/>
          <a:lstStyle/>
          <a:p>
            <a:pPr fontAlgn="base"/>
            <a:r>
              <a:rPr lang="pt-BR" sz="1200" b="0" i="0" kern="1200" dirty="0">
                <a:solidFill>
                  <a:schemeClr val="tx1"/>
                </a:solidFill>
                <a:effectLst/>
                <a:latin typeface="+mn-lt"/>
                <a:ea typeface="+mn-ea"/>
                <a:cs typeface="+mn-cs"/>
              </a:rPr>
              <a:t>Devemos servir com humildade como Jesus, nosso maior exemplo de humildade no servir:</a:t>
            </a:r>
          </a:p>
          <a:p>
            <a:pPr fontAlgn="base"/>
            <a:r>
              <a:rPr lang="pt-BR" sz="1200" b="0" i="0" kern="1200" dirty="0">
                <a:solidFill>
                  <a:schemeClr val="tx1"/>
                </a:solidFill>
                <a:effectLst/>
                <a:latin typeface="+mn-lt"/>
                <a:ea typeface="+mn-ea"/>
                <a:cs typeface="+mn-cs"/>
              </a:rPr>
              <a:t>“Tomem sobre vocês o meu jugo e aprendam de mim, pois sou manso e humilde de coração, e vocês encontrarão descanso para as suas almas.” </a:t>
            </a:r>
            <a:r>
              <a:rPr lang="pt-BR" sz="1200" b="0" i="0" u="none" strike="noStrike" kern="1200" dirty="0">
                <a:solidFill>
                  <a:schemeClr val="tx1"/>
                </a:solidFill>
                <a:effectLst/>
                <a:latin typeface="+mn-lt"/>
                <a:ea typeface="+mn-ea"/>
                <a:cs typeface="+mn-cs"/>
                <a:hlinkClick r:id="rId3"/>
              </a:rPr>
              <a:t>Mateus 11:29</a:t>
            </a:r>
            <a:endParaRPr lang="pt-BR" sz="1200" b="0" i="0" kern="1200" dirty="0">
              <a:solidFill>
                <a:schemeClr val="tx1"/>
              </a:solidFill>
              <a:effectLst/>
              <a:latin typeface="+mn-lt"/>
              <a:ea typeface="+mn-ea"/>
              <a:cs typeface="+mn-cs"/>
            </a:endParaRPr>
          </a:p>
        </p:txBody>
      </p:sp>
      <p:sp>
        <p:nvSpPr>
          <p:cNvPr id="4" name="Espaço Reservado para Número de Slide 3"/>
          <p:cNvSpPr>
            <a:spLocks noGrp="1"/>
          </p:cNvSpPr>
          <p:nvPr>
            <p:ph type="sldNum" sz="quarter" idx="5"/>
          </p:nvPr>
        </p:nvSpPr>
        <p:spPr/>
        <p:txBody>
          <a:bodyPr/>
          <a:lstStyle/>
          <a:p>
            <a:fld id="{D9D01B8A-2CA2-4E81-8F4B-44408E3CE80D}" type="slidenum">
              <a:rPr lang="pt-BR" smtClean="0"/>
              <a:t>28</a:t>
            </a:fld>
            <a:endParaRPr lang="pt-BR"/>
          </a:p>
        </p:txBody>
      </p:sp>
    </p:spTree>
    <p:extLst>
      <p:ext uri="{BB962C8B-B14F-4D97-AF65-F5344CB8AC3E}">
        <p14:creationId xmlns:p14="http://schemas.microsoft.com/office/powerpoint/2010/main" val="5138578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381000" y="685800"/>
            <a:ext cx="6096000" cy="3429000"/>
          </a:xfrm>
        </p:spPr>
      </p:sp>
      <p:sp>
        <p:nvSpPr>
          <p:cNvPr id="3" name="Espaço Reservado para Anotaçõ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1200" b="0" i="0" kern="1200" dirty="0">
                <a:solidFill>
                  <a:schemeClr val="tx1"/>
                </a:solidFill>
                <a:effectLst/>
                <a:latin typeface="+mn-lt"/>
                <a:ea typeface="+mn-ea"/>
                <a:cs typeface="+mn-cs"/>
              </a:rPr>
              <a:t>Jesus é nosso maior exemplo de disposição no servir: “Pois nem mesmo o Filho do homem veio para ser servido, mas para servir e dar a sua vida em resgate por muitos”. </a:t>
            </a:r>
            <a:r>
              <a:rPr lang="pt-BR" sz="1200" b="0" i="0" u="none" strike="noStrike" kern="1200" dirty="0">
                <a:solidFill>
                  <a:schemeClr val="tx1"/>
                </a:solidFill>
                <a:effectLst/>
                <a:latin typeface="+mn-lt"/>
                <a:ea typeface="+mn-ea"/>
                <a:cs typeface="+mn-cs"/>
                <a:hlinkClick r:id="rId3"/>
              </a:rPr>
              <a:t>Marcos 10:45</a:t>
            </a:r>
            <a:endParaRPr lang="pt-BR" sz="1200" b="0" i="0" kern="1200" dirty="0">
              <a:solidFill>
                <a:schemeClr val="tx1"/>
              </a:solidFill>
              <a:effectLst/>
              <a:latin typeface="+mn-lt"/>
              <a:ea typeface="+mn-ea"/>
              <a:cs typeface="+mn-cs"/>
            </a:endParaRPr>
          </a:p>
          <a:p>
            <a:r>
              <a:rPr lang="pt-BR" sz="1200" b="0" i="0" kern="1200" dirty="0">
                <a:solidFill>
                  <a:schemeClr val="tx1"/>
                </a:solidFill>
                <a:effectLst/>
                <a:latin typeface="+mn-lt"/>
                <a:ea typeface="+mn-ea"/>
                <a:cs typeface="+mn-cs"/>
              </a:rPr>
              <a:t>Jesus abriu mão de sua glória para servir e dar a vida por nós!</a:t>
            </a:r>
          </a:p>
        </p:txBody>
      </p:sp>
      <p:sp>
        <p:nvSpPr>
          <p:cNvPr id="4" name="Espaço Reservado para Número de Slide 3"/>
          <p:cNvSpPr>
            <a:spLocks noGrp="1"/>
          </p:cNvSpPr>
          <p:nvPr>
            <p:ph type="sldNum" sz="quarter" idx="5"/>
          </p:nvPr>
        </p:nvSpPr>
        <p:spPr/>
        <p:txBody>
          <a:bodyPr/>
          <a:lstStyle/>
          <a:p>
            <a:fld id="{D9D01B8A-2CA2-4E81-8F4B-44408E3CE80D}" type="slidenum">
              <a:rPr lang="pt-BR" smtClean="0"/>
              <a:t>29</a:t>
            </a:fld>
            <a:endParaRPr lang="pt-BR"/>
          </a:p>
        </p:txBody>
      </p:sp>
    </p:spTree>
    <p:extLst>
      <p:ext uri="{BB962C8B-B14F-4D97-AF65-F5344CB8AC3E}">
        <p14:creationId xmlns:p14="http://schemas.microsoft.com/office/powerpoint/2010/main" val="41597974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381000" y="685800"/>
            <a:ext cx="6096000" cy="3429000"/>
          </a:xfrm>
        </p:spPr>
      </p:sp>
      <p:sp>
        <p:nvSpPr>
          <p:cNvPr id="3" name="Espaço Reservado para Anotaçõ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1200" b="0" i="0" kern="1200" dirty="0">
                <a:solidFill>
                  <a:schemeClr val="tx1"/>
                </a:solidFill>
                <a:effectLst/>
                <a:latin typeface="+mn-lt"/>
                <a:ea typeface="+mn-ea"/>
                <a:cs typeface="+mn-cs"/>
              </a:rPr>
              <a:t>Jesus é nosso maior exemplo de disposição no servir: “Pois nem mesmo o Filho do homem veio para ser servido, mas para servir e dar a sua vida em resgate por muitos”. </a:t>
            </a:r>
            <a:r>
              <a:rPr lang="pt-BR" sz="1200" b="0" i="0" u="none" strike="noStrike" kern="1200" dirty="0">
                <a:solidFill>
                  <a:schemeClr val="tx1"/>
                </a:solidFill>
                <a:effectLst/>
                <a:latin typeface="+mn-lt"/>
                <a:ea typeface="+mn-ea"/>
                <a:cs typeface="+mn-cs"/>
                <a:hlinkClick r:id="rId3"/>
              </a:rPr>
              <a:t>Marcos 10:45</a:t>
            </a:r>
            <a:endParaRPr lang="pt-BR" sz="1200" b="0" i="0" kern="1200" dirty="0">
              <a:solidFill>
                <a:schemeClr val="tx1"/>
              </a:solidFill>
              <a:effectLst/>
              <a:latin typeface="+mn-lt"/>
              <a:ea typeface="+mn-ea"/>
              <a:cs typeface="+mn-cs"/>
            </a:endParaRPr>
          </a:p>
          <a:p>
            <a:r>
              <a:rPr lang="pt-BR" sz="1200" b="0" i="0" kern="1200" dirty="0">
                <a:solidFill>
                  <a:schemeClr val="tx1"/>
                </a:solidFill>
                <a:effectLst/>
                <a:latin typeface="+mn-lt"/>
                <a:ea typeface="+mn-ea"/>
                <a:cs typeface="+mn-cs"/>
              </a:rPr>
              <a:t>Jesus abriu mão de sua glória para servir e dar a vida por nós!</a:t>
            </a:r>
          </a:p>
        </p:txBody>
      </p:sp>
      <p:sp>
        <p:nvSpPr>
          <p:cNvPr id="4" name="Espaço Reservado para Número de Slide 3"/>
          <p:cNvSpPr>
            <a:spLocks noGrp="1"/>
          </p:cNvSpPr>
          <p:nvPr>
            <p:ph type="sldNum" sz="quarter" idx="5"/>
          </p:nvPr>
        </p:nvSpPr>
        <p:spPr/>
        <p:txBody>
          <a:bodyPr/>
          <a:lstStyle/>
          <a:p>
            <a:fld id="{D9D01B8A-2CA2-4E81-8F4B-44408E3CE80D}" type="slidenum">
              <a:rPr lang="pt-BR" smtClean="0"/>
              <a:t>30</a:t>
            </a:fld>
            <a:endParaRPr lang="pt-BR"/>
          </a:p>
        </p:txBody>
      </p:sp>
    </p:spTree>
    <p:extLst>
      <p:ext uri="{BB962C8B-B14F-4D97-AF65-F5344CB8AC3E}">
        <p14:creationId xmlns:p14="http://schemas.microsoft.com/office/powerpoint/2010/main" val="16388166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381000" y="685800"/>
            <a:ext cx="6096000" cy="3429000"/>
          </a:xfrm>
        </p:spPr>
      </p:sp>
      <p:sp>
        <p:nvSpPr>
          <p:cNvPr id="3" name="Espaço Reservado para Anotações 2"/>
          <p:cNvSpPr>
            <a:spLocks noGrp="1"/>
          </p:cNvSpPr>
          <p:nvPr>
            <p:ph type="body" idx="1"/>
          </p:nvPr>
        </p:nvSpPr>
        <p:spPr/>
        <p:txBody>
          <a:bodyPr/>
          <a:lstStyle/>
          <a:p>
            <a:pPr fontAlgn="base"/>
            <a:endParaRPr lang="pt-BR" sz="1200" b="0" i="0" u="none" strike="noStrike" kern="1200" dirty="0">
              <a:solidFill>
                <a:schemeClr val="tx1"/>
              </a:solidFill>
              <a:effectLst/>
              <a:latin typeface="+mn-lt"/>
              <a:ea typeface="+mn-ea"/>
              <a:cs typeface="+mn-cs"/>
            </a:endParaRPr>
          </a:p>
          <a:p>
            <a:pPr fontAlgn="base"/>
            <a:r>
              <a:rPr lang="pt-BR" sz="1200" b="0" i="0" kern="1200" dirty="0">
                <a:solidFill>
                  <a:schemeClr val="tx1"/>
                </a:solidFill>
                <a:effectLst/>
                <a:latin typeface="+mn-lt"/>
                <a:ea typeface="+mn-ea"/>
                <a:cs typeface="+mn-cs"/>
              </a:rPr>
              <a:t>Sejamos servos dos servos do Supremo Servo: JESUS!</a:t>
            </a:r>
          </a:p>
          <a:p>
            <a:pPr fontAlgn="base"/>
            <a:endParaRPr lang="pt-BR" sz="1200" b="0" i="0" kern="1200" dirty="0">
              <a:solidFill>
                <a:schemeClr val="tx1"/>
              </a:solidFill>
              <a:effectLst/>
              <a:latin typeface="+mn-lt"/>
              <a:ea typeface="+mn-ea"/>
              <a:cs typeface="+mn-cs"/>
            </a:endParaRPr>
          </a:p>
          <a:p>
            <a:pPr fontAlgn="base"/>
            <a:r>
              <a:rPr lang="pt-BR" sz="1200" b="0" i="0" kern="1200" dirty="0">
                <a:solidFill>
                  <a:schemeClr val="tx1"/>
                </a:solidFill>
                <a:effectLst/>
                <a:latin typeface="+mn-lt"/>
                <a:ea typeface="+mn-ea"/>
                <a:cs typeface="+mn-cs"/>
              </a:rPr>
              <a:t>Deus abençoe!</a:t>
            </a:r>
          </a:p>
        </p:txBody>
      </p:sp>
      <p:sp>
        <p:nvSpPr>
          <p:cNvPr id="4" name="Espaço Reservado para Número de Slide 3"/>
          <p:cNvSpPr>
            <a:spLocks noGrp="1"/>
          </p:cNvSpPr>
          <p:nvPr>
            <p:ph type="sldNum" sz="quarter" idx="5"/>
          </p:nvPr>
        </p:nvSpPr>
        <p:spPr/>
        <p:txBody>
          <a:bodyPr/>
          <a:lstStyle/>
          <a:p>
            <a:fld id="{D9D01B8A-2CA2-4E81-8F4B-44408E3CE80D}" type="slidenum">
              <a:rPr lang="pt-BR" smtClean="0"/>
              <a:t>31</a:t>
            </a:fld>
            <a:endParaRPr lang="pt-BR"/>
          </a:p>
        </p:txBody>
      </p:sp>
    </p:spTree>
    <p:extLst>
      <p:ext uri="{BB962C8B-B14F-4D97-AF65-F5344CB8AC3E}">
        <p14:creationId xmlns:p14="http://schemas.microsoft.com/office/powerpoint/2010/main" val="157245035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25b6c90edf4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25b6c90edf4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5697234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25b6c90edf4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25b6c90edf4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6785925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25b6c90edf4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25b6c90edf4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8106242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25b6c90edf4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25b6c90edf4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097143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25b6c90edf4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25b6c90edf4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342761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25b6c90edf4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25b6c90edf4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7411362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25b6c90edf4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25b6c90edf4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1890188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25b6c90edf4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25b6c90edf4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8959309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25b6c90edf4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25b6c90edf4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8956089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25b6c90edf4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25b6c90edf4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4366634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25b6c90edf4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25b6c90edf4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8616689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25b6c90edf4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25b6c90edf4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0134217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25b6c90edf4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25b6c90edf4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6402107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25b6c90edf4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25b6c90edf4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8347652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25b6c90edf4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25b6c90edf4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846844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pt-BR"/>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hyperlink" Target="https://www.bibliaonline.com.br/nvi/gn/18/1-8+"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hyperlink" Target="https://www.bibliaonline.com.br/nvi/gn/14/14+" TargetMode="External"/><Relationship Id="rId5" Type="http://schemas.openxmlformats.org/officeDocument/2006/relationships/hyperlink" Target="https://www.bibliaonline.com.br/nvi/gn/13/6+" TargetMode="Externa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3.tiff"/><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12.tiff"/><Relationship Id="rId5" Type="http://schemas.openxmlformats.org/officeDocument/2006/relationships/image" Target="../media/image11.tiff"/><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14.jpeg"/></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6.png"/></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hyperlink" Target="https://www.bibliaonline.com.br/acf/cl/3/23,24+" TargetMode="External"/><Relationship Id="rId4" Type="http://schemas.openxmlformats.org/officeDocument/2006/relationships/image" Target="../media/image6.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hyperlink" Target="https://www.bibliaonline.com.br/nvi/mt/11/29+" TargetMode="External"/><Relationship Id="rId4" Type="http://schemas.openxmlformats.org/officeDocument/2006/relationships/image" Target="../media/image6.png"/></Relationships>
</file>

<file path=ppt/slides/_rels/slide2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hyperlink" Target="https://www.bibliaonline.com.br/nvi/mc/10/45+" TargetMode="External"/><Relationship Id="rId4" Type="http://schemas.openxmlformats.org/officeDocument/2006/relationships/image" Target="../media/image6.png"/></Relationships>
</file>

<file path=ppt/slides/_rels/slide3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0.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6.png"/></Relationships>
</file>

<file path=ppt/slides/_rels/slide3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6.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17.png"/></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18.png"/></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9.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19.png"/></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0.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0.jpeg"/></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1.png"/></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2.jpeg"/></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3.xml"/><Relationship Id="rId1" Type="http://schemas.openxmlformats.org/officeDocument/2006/relationships/slideLayout" Target="../slideLayouts/slideLayout1.xml"/><Relationship Id="rId4" Type="http://schemas.openxmlformats.org/officeDocument/2006/relationships/image" Target="../media/image23.jpeg"/></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4.xml"/><Relationship Id="rId1" Type="http://schemas.openxmlformats.org/officeDocument/2006/relationships/slideLayout" Target="../slideLayouts/slideLayout1.xml"/><Relationship Id="rId4" Type="http://schemas.openxmlformats.org/officeDocument/2006/relationships/image" Target="../media/image24.jpeg"/></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5.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5.jpeg"/></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6.xml"/><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0" y="0"/>
            <a:ext cx="9144000" cy="514350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3" name="CaixaDeTexto 2">
            <a:extLst>
              <a:ext uri="{FF2B5EF4-FFF2-40B4-BE49-F238E27FC236}">
                <a16:creationId xmlns:a16="http://schemas.microsoft.com/office/drawing/2014/main" id="{0E1A26A9-B3B3-88C0-ACFF-D88917B15E02}"/>
              </a:ext>
            </a:extLst>
          </p:cNvPr>
          <p:cNvSpPr txBox="1"/>
          <p:nvPr/>
        </p:nvSpPr>
        <p:spPr>
          <a:xfrm>
            <a:off x="1020725" y="850605"/>
            <a:ext cx="7219507" cy="3139321"/>
          </a:xfrm>
          <a:prstGeom prst="rect">
            <a:avLst/>
          </a:prstGeom>
          <a:noFill/>
        </p:spPr>
        <p:txBody>
          <a:bodyPr wrap="square" rtlCol="0">
            <a:spAutoFit/>
          </a:bodyPr>
          <a:lstStyle/>
          <a:p>
            <a:pPr algn="ctr"/>
            <a:r>
              <a:rPr lang="pt-BR" sz="6600" dirty="0">
                <a:ln>
                  <a:solidFill>
                    <a:sysClr val="windowText" lastClr="000000"/>
                  </a:solidFill>
                </a:ln>
                <a:solidFill>
                  <a:schemeClr val="bg1"/>
                </a:solidFill>
                <a:latin typeface="Amasis MT Pro Black" panose="02040A04050005020304" pitchFamily="18" charset="0"/>
              </a:rPr>
              <a:t>Voluntariado: Satisfação para alma!</a:t>
            </a:r>
          </a:p>
        </p:txBody>
      </p:sp>
      <p:pic>
        <p:nvPicPr>
          <p:cNvPr id="2" name="Imagem 1" descr="Logotipo&#10;&#10;Descrição gerada automaticamente">
            <a:extLst>
              <a:ext uri="{FF2B5EF4-FFF2-40B4-BE49-F238E27FC236}">
                <a16:creationId xmlns:a16="http://schemas.microsoft.com/office/drawing/2014/main" id="{E3DFB360-311C-89AF-CAA8-A923C1FD37B3}"/>
              </a:ext>
            </a:extLst>
          </p:cNvPr>
          <p:cNvPicPr>
            <a:picLocks noChangeAspect="1"/>
          </p:cNvPicPr>
          <p:nvPr/>
        </p:nvPicPr>
        <p:blipFill>
          <a:blip r:embed="rId4"/>
          <a:stretch>
            <a:fillRect/>
          </a:stretch>
        </p:blipFill>
        <p:spPr>
          <a:xfrm>
            <a:off x="198762" y="3859880"/>
            <a:ext cx="821963" cy="1040978"/>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2" name="CaixaDeTexto 1">
            <a:extLst>
              <a:ext uri="{FF2B5EF4-FFF2-40B4-BE49-F238E27FC236}">
                <a16:creationId xmlns:a16="http://schemas.microsoft.com/office/drawing/2014/main" id="{42BB35A2-D526-7A5F-0CEB-51184BD627F7}"/>
              </a:ext>
            </a:extLst>
          </p:cNvPr>
          <p:cNvSpPr txBox="1"/>
          <p:nvPr/>
        </p:nvSpPr>
        <p:spPr>
          <a:xfrm>
            <a:off x="148856" y="170121"/>
            <a:ext cx="8793125" cy="4524315"/>
          </a:xfrm>
          <a:prstGeom prst="rect">
            <a:avLst/>
          </a:prstGeom>
          <a:noFill/>
        </p:spPr>
        <p:txBody>
          <a:bodyPr wrap="square" rtlCol="0">
            <a:spAutoFit/>
          </a:bodyPr>
          <a:lstStyle/>
          <a:p>
            <a:pPr algn="ctr"/>
            <a:r>
              <a:rPr lang="pt-BR" sz="3200" dirty="0">
                <a:ln>
                  <a:solidFill>
                    <a:sysClr val="windowText" lastClr="000000"/>
                  </a:solidFill>
                </a:ln>
                <a:solidFill>
                  <a:schemeClr val="accent6">
                    <a:lumMod val="60000"/>
                    <a:lumOff val="40000"/>
                  </a:schemeClr>
                </a:solidFill>
                <a:latin typeface="Amasis MT Pro Black" panose="02040A04050005020304" pitchFamily="18" charset="0"/>
              </a:rPr>
              <a:t>Conceito:</a:t>
            </a:r>
          </a:p>
          <a:p>
            <a:pPr algn="ctr"/>
            <a:r>
              <a:rPr lang="pt-BR" sz="3200" dirty="0">
                <a:ln>
                  <a:solidFill>
                    <a:sysClr val="windowText" lastClr="000000"/>
                  </a:solidFill>
                </a:ln>
                <a:solidFill>
                  <a:schemeClr val="bg1"/>
                </a:solidFill>
                <a:latin typeface="Amasis MT Pro Black" panose="02040A04050005020304" pitchFamily="18" charset="0"/>
              </a:rPr>
              <a:t> </a:t>
            </a:r>
            <a:r>
              <a:rPr lang="pt-BR" sz="3200" b="0" i="0" dirty="0">
                <a:ln>
                  <a:solidFill>
                    <a:sysClr val="windowText" lastClr="000000"/>
                  </a:solidFill>
                </a:ln>
                <a:solidFill>
                  <a:schemeClr val="bg1"/>
                </a:solidFill>
                <a:effectLst/>
                <a:latin typeface="Amasis MT Pro Black" panose="02040A04050005020304" pitchFamily="18" charset="0"/>
              </a:rPr>
              <a:t>O voluntariado é caracterizado como um trabalho sem retorno financeiro, isto é, sem remuneração em vínculo empregatício. É então, um conjunto de ações focadas, especialmente, em interesses sociais e comunitários para a população, ou seja, a doação do seu tempo em prol de ajudar o outro.</a:t>
            </a:r>
            <a:endParaRPr lang="pt-BR" sz="3200" dirty="0">
              <a:ln>
                <a:solidFill>
                  <a:sysClr val="windowText" lastClr="000000"/>
                </a:solidFill>
              </a:ln>
              <a:solidFill>
                <a:schemeClr val="bg1"/>
              </a:solidFill>
              <a:latin typeface="Amasis MT Pro Black" panose="02040A04050005020304" pitchFamily="18" charset="0"/>
            </a:endParaRPr>
          </a:p>
        </p:txBody>
      </p:sp>
    </p:spTree>
    <p:extLst>
      <p:ext uri="{BB962C8B-B14F-4D97-AF65-F5344CB8AC3E}">
        <p14:creationId xmlns:p14="http://schemas.microsoft.com/office/powerpoint/2010/main" val="33031825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3" name="CaixaDeTexto 2">
            <a:extLst>
              <a:ext uri="{FF2B5EF4-FFF2-40B4-BE49-F238E27FC236}">
                <a16:creationId xmlns:a16="http://schemas.microsoft.com/office/drawing/2014/main" id="{BDC9AB0F-4A66-AAC9-E688-E0407BE21EDC}"/>
              </a:ext>
            </a:extLst>
          </p:cNvPr>
          <p:cNvSpPr txBox="1"/>
          <p:nvPr/>
        </p:nvSpPr>
        <p:spPr>
          <a:xfrm>
            <a:off x="515679" y="586591"/>
            <a:ext cx="8112642" cy="3970318"/>
          </a:xfrm>
          <a:prstGeom prst="rect">
            <a:avLst/>
          </a:prstGeom>
          <a:noFill/>
        </p:spPr>
        <p:txBody>
          <a:bodyPr wrap="square">
            <a:spAutoFit/>
          </a:bodyPr>
          <a:lstStyle/>
          <a:p>
            <a:pPr algn="ctr"/>
            <a:r>
              <a:rPr lang="pt-BR" sz="3600" dirty="0">
                <a:ln>
                  <a:solidFill>
                    <a:sysClr val="windowText" lastClr="000000"/>
                  </a:solidFill>
                </a:ln>
                <a:solidFill>
                  <a:schemeClr val="accent6">
                    <a:lumMod val="60000"/>
                    <a:lumOff val="40000"/>
                  </a:schemeClr>
                </a:solidFill>
                <a:latin typeface="Amasis MT Pro Black" panose="02040A04050005020304" pitchFamily="18" charset="0"/>
              </a:rPr>
              <a:t>Origem:</a:t>
            </a:r>
            <a:endParaRPr lang="pt-BR" sz="3600" dirty="0">
              <a:ln>
                <a:solidFill>
                  <a:sysClr val="windowText" lastClr="000000"/>
                </a:solidFill>
              </a:ln>
              <a:solidFill>
                <a:schemeClr val="bg1"/>
              </a:solidFill>
              <a:latin typeface="Amasis MT Pro Black" panose="02040A04050005020304" pitchFamily="18" charset="0"/>
            </a:endParaRPr>
          </a:p>
          <a:p>
            <a:pPr algn="ctr"/>
            <a:r>
              <a:rPr lang="pt-BR" sz="3600" dirty="0">
                <a:ln>
                  <a:solidFill>
                    <a:sysClr val="windowText" lastClr="000000"/>
                  </a:solidFill>
                </a:ln>
                <a:solidFill>
                  <a:schemeClr val="bg1"/>
                </a:solidFill>
                <a:latin typeface="Amasis MT Pro Black" panose="02040A04050005020304" pitchFamily="18" charset="0"/>
              </a:rPr>
              <a:t>Voluntário do latim "</a:t>
            </a:r>
            <a:r>
              <a:rPr lang="pt-BR" sz="3600" dirty="0" err="1">
                <a:ln>
                  <a:solidFill>
                    <a:sysClr val="windowText" lastClr="000000"/>
                  </a:solidFill>
                </a:ln>
                <a:solidFill>
                  <a:schemeClr val="bg1"/>
                </a:solidFill>
                <a:latin typeface="Amasis MT Pro Black" panose="02040A04050005020304" pitchFamily="18" charset="0"/>
              </a:rPr>
              <a:t>voluntariu</a:t>
            </a:r>
            <a:r>
              <a:rPr lang="pt-BR" sz="3600" dirty="0">
                <a:ln>
                  <a:solidFill>
                    <a:sysClr val="windowText" lastClr="000000"/>
                  </a:solidFill>
                </a:ln>
                <a:solidFill>
                  <a:schemeClr val="bg1"/>
                </a:solidFill>
                <a:latin typeface="Amasis MT Pro Black" panose="02040A04050005020304" pitchFamily="18" charset="0"/>
              </a:rPr>
              <a:t>", se refere a algo que é feito por livre e espontânea vontade, sem constrangimentos. Se trata de uma mera vontade, sem interesse envolvido.</a:t>
            </a:r>
          </a:p>
        </p:txBody>
      </p:sp>
      <p:pic>
        <p:nvPicPr>
          <p:cNvPr id="2" name="Imagem 1" descr="Logotipo&#10;&#10;Descrição gerada automaticamente">
            <a:extLst>
              <a:ext uri="{FF2B5EF4-FFF2-40B4-BE49-F238E27FC236}">
                <a16:creationId xmlns:a16="http://schemas.microsoft.com/office/drawing/2014/main" id="{A3530AF0-6CBD-BDEC-B34F-66B2145805D7}"/>
              </a:ext>
            </a:extLst>
          </p:cNvPr>
          <p:cNvPicPr>
            <a:picLocks noChangeAspect="1"/>
          </p:cNvPicPr>
          <p:nvPr/>
        </p:nvPicPr>
        <p:blipFill>
          <a:blip r:embed="rId4"/>
          <a:stretch>
            <a:fillRect/>
          </a:stretch>
        </p:blipFill>
        <p:spPr>
          <a:xfrm>
            <a:off x="104697" y="4036420"/>
            <a:ext cx="821963" cy="1040978"/>
          </a:xfrm>
          <a:prstGeom prst="rect">
            <a:avLst/>
          </a:prstGeom>
        </p:spPr>
      </p:pic>
    </p:spTree>
    <p:extLst>
      <p:ext uri="{BB962C8B-B14F-4D97-AF65-F5344CB8AC3E}">
        <p14:creationId xmlns:p14="http://schemas.microsoft.com/office/powerpoint/2010/main" val="36789033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2" name="CaixaDeTexto 1">
            <a:extLst>
              <a:ext uri="{FF2B5EF4-FFF2-40B4-BE49-F238E27FC236}">
                <a16:creationId xmlns:a16="http://schemas.microsoft.com/office/drawing/2014/main" id="{E9A63B9A-4B95-E462-76A4-6D9798D71E05}"/>
              </a:ext>
            </a:extLst>
          </p:cNvPr>
          <p:cNvSpPr txBox="1"/>
          <p:nvPr/>
        </p:nvSpPr>
        <p:spPr>
          <a:xfrm>
            <a:off x="527524" y="368936"/>
            <a:ext cx="8112642" cy="2123658"/>
          </a:xfrm>
          <a:prstGeom prst="rect">
            <a:avLst/>
          </a:prstGeom>
          <a:noFill/>
        </p:spPr>
        <p:txBody>
          <a:bodyPr wrap="square">
            <a:spAutoFit/>
          </a:bodyPr>
          <a:lstStyle/>
          <a:p>
            <a:pPr algn="ctr"/>
            <a:r>
              <a:rPr lang="pt-BR" sz="3600" dirty="0">
                <a:ln>
                  <a:solidFill>
                    <a:sysClr val="windowText" lastClr="000000"/>
                  </a:solidFill>
                </a:ln>
                <a:solidFill>
                  <a:schemeClr val="accent6">
                    <a:lumMod val="60000"/>
                    <a:lumOff val="40000"/>
                  </a:schemeClr>
                </a:solidFill>
                <a:latin typeface="Amasis MT Pro Black" panose="02040A04050005020304" pitchFamily="18" charset="0"/>
              </a:rPr>
              <a:t>“</a:t>
            </a:r>
            <a:r>
              <a:rPr lang="pt-BR" sz="4400" b="0" i="0" dirty="0">
                <a:ln>
                  <a:solidFill>
                    <a:sysClr val="windowText" lastClr="000000"/>
                  </a:solidFill>
                </a:ln>
                <a:solidFill>
                  <a:schemeClr val="accent6">
                    <a:lumMod val="60000"/>
                    <a:lumOff val="40000"/>
                  </a:schemeClr>
                </a:solidFill>
                <a:effectLst/>
                <a:latin typeface="Amasis MT Pro Black" panose="02040A04050005020304" pitchFamily="18" charset="0"/>
              </a:rPr>
              <a:t>De graça só </a:t>
            </a:r>
            <a:r>
              <a:rPr lang="pt-BR" sz="4400" b="1" i="0" dirty="0">
                <a:ln>
                  <a:solidFill>
                    <a:sysClr val="windowText" lastClr="000000"/>
                  </a:solidFill>
                </a:ln>
                <a:solidFill>
                  <a:schemeClr val="accent6">
                    <a:lumMod val="60000"/>
                    <a:lumOff val="40000"/>
                  </a:schemeClr>
                </a:solidFill>
                <a:effectLst/>
                <a:latin typeface="Amasis MT Pro Black" panose="02040A04050005020304" pitchFamily="18" charset="0"/>
              </a:rPr>
              <a:t>relógio trabalha</a:t>
            </a:r>
            <a:r>
              <a:rPr lang="pt-BR" sz="4400" b="0" i="0" dirty="0">
                <a:ln>
                  <a:solidFill>
                    <a:sysClr val="windowText" lastClr="000000"/>
                  </a:solidFill>
                </a:ln>
                <a:solidFill>
                  <a:schemeClr val="accent6">
                    <a:lumMod val="60000"/>
                    <a:lumOff val="40000"/>
                  </a:schemeClr>
                </a:solidFill>
                <a:effectLst/>
                <a:latin typeface="Amasis MT Pro Black" panose="02040A04050005020304" pitchFamily="18" charset="0"/>
              </a:rPr>
              <a:t>, e assim mesmo quer </a:t>
            </a:r>
            <a:r>
              <a:rPr lang="pt-BR" sz="4400" b="1" i="0" dirty="0">
                <a:ln>
                  <a:solidFill>
                    <a:sysClr val="windowText" lastClr="000000"/>
                  </a:solidFill>
                </a:ln>
                <a:solidFill>
                  <a:schemeClr val="accent6">
                    <a:lumMod val="60000"/>
                    <a:lumOff val="40000"/>
                  </a:schemeClr>
                </a:solidFill>
                <a:effectLst/>
                <a:latin typeface="Amasis MT Pro Black" panose="02040A04050005020304" pitchFamily="18" charset="0"/>
              </a:rPr>
              <a:t>corda</a:t>
            </a:r>
            <a:r>
              <a:rPr lang="pt-BR" sz="4400" b="0" i="0" dirty="0">
                <a:ln>
                  <a:solidFill>
                    <a:sysClr val="windowText" lastClr="000000"/>
                  </a:solidFill>
                </a:ln>
                <a:solidFill>
                  <a:schemeClr val="accent6">
                    <a:lumMod val="60000"/>
                    <a:lumOff val="40000"/>
                  </a:schemeClr>
                </a:solidFill>
                <a:effectLst/>
                <a:latin typeface="Amasis MT Pro Black" panose="02040A04050005020304" pitchFamily="18" charset="0"/>
              </a:rPr>
              <a:t>.”</a:t>
            </a:r>
            <a:endParaRPr lang="pt-BR" sz="3600" dirty="0">
              <a:ln>
                <a:solidFill>
                  <a:sysClr val="windowText" lastClr="000000"/>
                </a:solidFill>
              </a:ln>
              <a:solidFill>
                <a:schemeClr val="accent6">
                  <a:lumMod val="60000"/>
                  <a:lumOff val="40000"/>
                </a:schemeClr>
              </a:solidFill>
              <a:latin typeface="Amasis MT Pro Black" panose="02040A04050005020304" pitchFamily="18" charset="0"/>
            </a:endParaRPr>
          </a:p>
        </p:txBody>
      </p:sp>
      <p:pic>
        <p:nvPicPr>
          <p:cNvPr id="1026" name="Picture 2" descr="Como dar corda em um relógio automático | Blog24h">
            <a:extLst>
              <a:ext uri="{FF2B5EF4-FFF2-40B4-BE49-F238E27FC236}">
                <a16:creationId xmlns:a16="http://schemas.microsoft.com/office/drawing/2014/main" id="{F96D344F-A826-B895-7E39-8E5DD18DDCD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1234128">
            <a:off x="2732742" y="2815362"/>
            <a:ext cx="3191845" cy="179341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 name="Imagem 2" descr="Logotipo&#10;&#10;Descrição gerada automaticamente">
            <a:extLst>
              <a:ext uri="{FF2B5EF4-FFF2-40B4-BE49-F238E27FC236}">
                <a16:creationId xmlns:a16="http://schemas.microsoft.com/office/drawing/2014/main" id="{5E0BCB28-0409-CE5F-A52F-6E9EAF444543}"/>
              </a:ext>
            </a:extLst>
          </p:cNvPr>
          <p:cNvPicPr>
            <a:picLocks noChangeAspect="1"/>
          </p:cNvPicPr>
          <p:nvPr/>
        </p:nvPicPr>
        <p:blipFill>
          <a:blip r:embed="rId5"/>
          <a:stretch>
            <a:fillRect/>
          </a:stretch>
        </p:blipFill>
        <p:spPr>
          <a:xfrm>
            <a:off x="104697" y="4036420"/>
            <a:ext cx="821963" cy="1040978"/>
          </a:xfrm>
          <a:prstGeom prst="rect">
            <a:avLst/>
          </a:prstGeom>
        </p:spPr>
      </p:pic>
    </p:spTree>
    <p:extLst>
      <p:ext uri="{BB962C8B-B14F-4D97-AF65-F5344CB8AC3E}">
        <p14:creationId xmlns:p14="http://schemas.microsoft.com/office/powerpoint/2010/main" val="24066274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3" name="CaixaDeTexto 2">
            <a:extLst>
              <a:ext uri="{FF2B5EF4-FFF2-40B4-BE49-F238E27FC236}">
                <a16:creationId xmlns:a16="http://schemas.microsoft.com/office/drawing/2014/main" id="{968BE75F-717C-6B0C-346F-91EADA9F7470}"/>
              </a:ext>
            </a:extLst>
          </p:cNvPr>
          <p:cNvSpPr txBox="1"/>
          <p:nvPr/>
        </p:nvSpPr>
        <p:spPr>
          <a:xfrm>
            <a:off x="4572000" y="1109989"/>
            <a:ext cx="4572000" cy="2062103"/>
          </a:xfrm>
          <a:prstGeom prst="rect">
            <a:avLst/>
          </a:prstGeom>
          <a:noFill/>
        </p:spPr>
        <p:txBody>
          <a:bodyPr wrap="square">
            <a:spAutoFit/>
          </a:bodyPr>
          <a:lstStyle/>
          <a:p>
            <a:pPr algn="ctr"/>
            <a:r>
              <a:rPr lang="pt-BR" sz="3200" dirty="0">
                <a:ln>
                  <a:solidFill>
                    <a:sysClr val="windowText" lastClr="000000"/>
                  </a:solidFill>
                </a:ln>
                <a:solidFill>
                  <a:schemeClr val="bg1"/>
                </a:solidFill>
                <a:latin typeface="Amasis MT Pro Black" panose="02040A04050005020304" pitchFamily="18" charset="0"/>
              </a:rPr>
              <a:t>Bill </a:t>
            </a:r>
            <a:r>
              <a:rPr lang="pt-BR" sz="3200" dirty="0" err="1">
                <a:ln>
                  <a:solidFill>
                    <a:sysClr val="windowText" lastClr="000000"/>
                  </a:solidFill>
                </a:ln>
                <a:solidFill>
                  <a:schemeClr val="bg1"/>
                </a:solidFill>
                <a:latin typeface="Amasis MT Pro Black" panose="02040A04050005020304" pitchFamily="18" charset="0"/>
              </a:rPr>
              <a:t>Hybels</a:t>
            </a:r>
            <a:r>
              <a:rPr lang="pt-BR" sz="3200" dirty="0">
                <a:ln>
                  <a:solidFill>
                    <a:sysClr val="windowText" lastClr="000000"/>
                  </a:solidFill>
                </a:ln>
                <a:solidFill>
                  <a:schemeClr val="bg1"/>
                </a:solidFill>
                <a:latin typeface="Amasis MT Pro Black" panose="02040A04050005020304" pitchFamily="18" charset="0"/>
              </a:rPr>
              <a:t> </a:t>
            </a:r>
          </a:p>
          <a:p>
            <a:pPr algn="ctr"/>
            <a:endParaRPr lang="pt-BR" sz="3200" dirty="0">
              <a:ln>
                <a:solidFill>
                  <a:sysClr val="windowText" lastClr="000000"/>
                </a:solidFill>
              </a:ln>
              <a:solidFill>
                <a:schemeClr val="bg1"/>
              </a:solidFill>
              <a:latin typeface="Amasis MT Pro Black" panose="02040A04050005020304" pitchFamily="18" charset="0"/>
            </a:endParaRPr>
          </a:p>
          <a:p>
            <a:pPr algn="ctr"/>
            <a:r>
              <a:rPr lang="pt-BR" sz="3200" dirty="0">
                <a:ln>
                  <a:solidFill>
                    <a:sysClr val="windowText" lastClr="000000"/>
                  </a:solidFill>
                </a:ln>
                <a:solidFill>
                  <a:schemeClr val="bg1"/>
                </a:solidFill>
                <a:latin typeface="Amasis MT Pro Black" panose="02040A04050005020304" pitchFamily="18" charset="0"/>
              </a:rPr>
              <a:t>“A Revolução do Voluntariado”</a:t>
            </a:r>
            <a:endParaRPr lang="pt-BR" sz="4800" dirty="0">
              <a:ln>
                <a:solidFill>
                  <a:sysClr val="windowText" lastClr="000000"/>
                </a:solidFill>
              </a:ln>
              <a:solidFill>
                <a:schemeClr val="bg1"/>
              </a:solidFill>
              <a:latin typeface="Amasis MT Pro Black" panose="02040A04050005020304" pitchFamily="18" charset="0"/>
            </a:endParaRPr>
          </a:p>
        </p:txBody>
      </p:sp>
      <p:pic>
        <p:nvPicPr>
          <p:cNvPr id="2050" name="Picture 2" descr="Livro: A Revolução no Voluntariado - Bill Hybels | Estante Virtual">
            <a:extLst>
              <a:ext uri="{FF2B5EF4-FFF2-40B4-BE49-F238E27FC236}">
                <a16:creationId xmlns:a16="http://schemas.microsoft.com/office/drawing/2014/main" id="{77B6E889-334A-24C4-6919-BB75F918B11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0564779">
            <a:off x="1790257" y="658886"/>
            <a:ext cx="2550484" cy="3825727"/>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m 1" descr="Logotipo&#10;&#10;Descrição gerada automaticamente">
            <a:extLst>
              <a:ext uri="{FF2B5EF4-FFF2-40B4-BE49-F238E27FC236}">
                <a16:creationId xmlns:a16="http://schemas.microsoft.com/office/drawing/2014/main" id="{B10A6BB8-33AE-8D80-323B-2099C503AABF}"/>
              </a:ext>
            </a:extLst>
          </p:cNvPr>
          <p:cNvPicPr>
            <a:picLocks noChangeAspect="1"/>
          </p:cNvPicPr>
          <p:nvPr/>
        </p:nvPicPr>
        <p:blipFill>
          <a:blip r:embed="rId5"/>
          <a:stretch>
            <a:fillRect/>
          </a:stretch>
        </p:blipFill>
        <p:spPr>
          <a:xfrm>
            <a:off x="104697" y="4036420"/>
            <a:ext cx="821963" cy="1040978"/>
          </a:xfrm>
          <a:prstGeom prst="rect">
            <a:avLst/>
          </a:prstGeom>
        </p:spPr>
      </p:pic>
    </p:spTree>
    <p:extLst>
      <p:ext uri="{BB962C8B-B14F-4D97-AF65-F5344CB8AC3E}">
        <p14:creationId xmlns:p14="http://schemas.microsoft.com/office/powerpoint/2010/main" val="25541379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2" name="CaixaDeTexto 1">
            <a:extLst>
              <a:ext uri="{FF2B5EF4-FFF2-40B4-BE49-F238E27FC236}">
                <a16:creationId xmlns:a16="http://schemas.microsoft.com/office/drawing/2014/main" id="{FBF1FEBF-171D-E4EF-02FE-4664B9FA6B5C}"/>
              </a:ext>
            </a:extLst>
          </p:cNvPr>
          <p:cNvSpPr txBox="1"/>
          <p:nvPr/>
        </p:nvSpPr>
        <p:spPr>
          <a:xfrm>
            <a:off x="515679" y="578327"/>
            <a:ext cx="8112642" cy="4708981"/>
          </a:xfrm>
          <a:prstGeom prst="rect">
            <a:avLst/>
          </a:prstGeom>
          <a:noFill/>
        </p:spPr>
        <p:txBody>
          <a:bodyPr wrap="square">
            <a:spAutoFit/>
          </a:bodyPr>
          <a:lstStyle/>
          <a:p>
            <a:pPr algn="ctr"/>
            <a:r>
              <a:rPr lang="pt-BR" sz="4400" dirty="0">
                <a:ln>
                  <a:solidFill>
                    <a:sysClr val="windowText" lastClr="000000"/>
                  </a:solidFill>
                </a:ln>
                <a:solidFill>
                  <a:schemeClr val="accent6">
                    <a:lumMod val="60000"/>
                    <a:lumOff val="40000"/>
                  </a:schemeClr>
                </a:solidFill>
                <a:latin typeface="Amasis MT Pro Black" panose="02040A04050005020304" pitchFamily="18" charset="0"/>
              </a:rPr>
              <a:t>A vocação secular não oferece o verdadeiro sentido para satisfazer as necessidades mais profundas da alma.</a:t>
            </a:r>
          </a:p>
          <a:p>
            <a:pPr algn="ctr"/>
            <a:endParaRPr lang="pt-BR" sz="4000" dirty="0">
              <a:ln>
                <a:solidFill>
                  <a:sysClr val="windowText" lastClr="000000"/>
                </a:solidFill>
              </a:ln>
              <a:solidFill>
                <a:schemeClr val="accent6">
                  <a:lumMod val="60000"/>
                  <a:lumOff val="40000"/>
                </a:schemeClr>
              </a:solidFill>
              <a:latin typeface="Amasis MT Pro Black" panose="02040A04050005020304" pitchFamily="18" charset="0"/>
            </a:endParaRPr>
          </a:p>
          <a:p>
            <a:pPr algn="ctr"/>
            <a:endParaRPr lang="pt-BR" sz="4000" dirty="0">
              <a:ln>
                <a:solidFill>
                  <a:sysClr val="windowText" lastClr="000000"/>
                </a:solidFill>
              </a:ln>
              <a:solidFill>
                <a:schemeClr val="accent6">
                  <a:lumMod val="60000"/>
                  <a:lumOff val="40000"/>
                </a:schemeClr>
              </a:solidFill>
              <a:latin typeface="Amasis MT Pro Black" panose="02040A04050005020304" pitchFamily="18" charset="0"/>
            </a:endParaRPr>
          </a:p>
        </p:txBody>
      </p:sp>
      <p:pic>
        <p:nvPicPr>
          <p:cNvPr id="3" name="Imagem 2" descr="Logotipo&#10;&#10;Descrição gerada automaticamente">
            <a:extLst>
              <a:ext uri="{FF2B5EF4-FFF2-40B4-BE49-F238E27FC236}">
                <a16:creationId xmlns:a16="http://schemas.microsoft.com/office/drawing/2014/main" id="{7A65C6BC-4A09-9ADE-21A3-2C402C04C6A5}"/>
              </a:ext>
            </a:extLst>
          </p:cNvPr>
          <p:cNvPicPr>
            <a:picLocks noChangeAspect="1"/>
          </p:cNvPicPr>
          <p:nvPr/>
        </p:nvPicPr>
        <p:blipFill>
          <a:blip r:embed="rId4"/>
          <a:stretch>
            <a:fillRect/>
          </a:stretch>
        </p:blipFill>
        <p:spPr>
          <a:xfrm>
            <a:off x="104697" y="4036420"/>
            <a:ext cx="821963" cy="1040978"/>
          </a:xfrm>
          <a:prstGeom prst="rect">
            <a:avLst/>
          </a:prstGeom>
        </p:spPr>
      </p:pic>
    </p:spTree>
    <p:extLst>
      <p:ext uri="{BB962C8B-B14F-4D97-AF65-F5344CB8AC3E}">
        <p14:creationId xmlns:p14="http://schemas.microsoft.com/office/powerpoint/2010/main" val="33303859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2" name="CaixaDeTexto 1">
            <a:extLst>
              <a:ext uri="{FF2B5EF4-FFF2-40B4-BE49-F238E27FC236}">
                <a16:creationId xmlns:a16="http://schemas.microsoft.com/office/drawing/2014/main" id="{FBF1FEBF-171D-E4EF-02FE-4664B9FA6B5C}"/>
              </a:ext>
            </a:extLst>
          </p:cNvPr>
          <p:cNvSpPr txBox="1"/>
          <p:nvPr/>
        </p:nvSpPr>
        <p:spPr>
          <a:xfrm>
            <a:off x="515679" y="650387"/>
            <a:ext cx="8112642" cy="3416320"/>
          </a:xfrm>
          <a:prstGeom prst="rect">
            <a:avLst/>
          </a:prstGeom>
          <a:noFill/>
        </p:spPr>
        <p:txBody>
          <a:bodyPr wrap="square">
            <a:spAutoFit/>
          </a:bodyPr>
          <a:lstStyle/>
          <a:p>
            <a:pPr algn="ctr"/>
            <a:r>
              <a:rPr lang="pt-BR" sz="3600" dirty="0">
                <a:ln>
                  <a:solidFill>
                    <a:sysClr val="windowText" lastClr="000000"/>
                  </a:solidFill>
                </a:ln>
                <a:solidFill>
                  <a:schemeClr val="bg1"/>
                </a:solidFill>
                <a:latin typeface="Amasis MT Pro Black" panose="02040A04050005020304" pitchFamily="18" charset="0"/>
              </a:rPr>
              <a:t>Muitas pessoas trabalham em suas profissões desempenhando as atividades agradecidas pelo trabalho que têm, mas não encontram satisfação para a alma!</a:t>
            </a:r>
          </a:p>
        </p:txBody>
      </p:sp>
      <p:pic>
        <p:nvPicPr>
          <p:cNvPr id="3" name="Imagem 2" descr="Logotipo&#10;&#10;Descrição gerada automaticamente">
            <a:extLst>
              <a:ext uri="{FF2B5EF4-FFF2-40B4-BE49-F238E27FC236}">
                <a16:creationId xmlns:a16="http://schemas.microsoft.com/office/drawing/2014/main" id="{8639E4B1-5B96-ABEC-F376-94159C645A4F}"/>
              </a:ext>
            </a:extLst>
          </p:cNvPr>
          <p:cNvPicPr>
            <a:picLocks noChangeAspect="1"/>
          </p:cNvPicPr>
          <p:nvPr/>
        </p:nvPicPr>
        <p:blipFill>
          <a:blip r:embed="rId4"/>
          <a:stretch>
            <a:fillRect/>
          </a:stretch>
        </p:blipFill>
        <p:spPr>
          <a:xfrm>
            <a:off x="104697" y="4036420"/>
            <a:ext cx="821963" cy="1040978"/>
          </a:xfrm>
          <a:prstGeom prst="rect">
            <a:avLst/>
          </a:prstGeom>
        </p:spPr>
      </p:pic>
    </p:spTree>
    <p:extLst>
      <p:ext uri="{BB962C8B-B14F-4D97-AF65-F5344CB8AC3E}">
        <p14:creationId xmlns:p14="http://schemas.microsoft.com/office/powerpoint/2010/main" val="19224420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2" name="CaixaDeTexto 1">
            <a:extLst>
              <a:ext uri="{FF2B5EF4-FFF2-40B4-BE49-F238E27FC236}">
                <a16:creationId xmlns:a16="http://schemas.microsoft.com/office/drawing/2014/main" id="{A0BDB8E1-85B8-7745-E392-E68531E7FB01}"/>
              </a:ext>
            </a:extLst>
          </p:cNvPr>
          <p:cNvSpPr txBox="1"/>
          <p:nvPr/>
        </p:nvSpPr>
        <p:spPr>
          <a:xfrm>
            <a:off x="590107" y="405838"/>
            <a:ext cx="8112642" cy="3970318"/>
          </a:xfrm>
          <a:prstGeom prst="rect">
            <a:avLst/>
          </a:prstGeom>
          <a:noFill/>
        </p:spPr>
        <p:txBody>
          <a:bodyPr wrap="square">
            <a:spAutoFit/>
          </a:bodyPr>
          <a:lstStyle/>
          <a:p>
            <a:pPr algn="ctr"/>
            <a:r>
              <a:rPr lang="pt-BR" sz="3600" dirty="0">
                <a:ln>
                  <a:solidFill>
                    <a:sysClr val="windowText" lastClr="000000"/>
                  </a:solidFill>
                </a:ln>
                <a:solidFill>
                  <a:schemeClr val="accent6">
                    <a:lumMod val="60000"/>
                    <a:lumOff val="40000"/>
                  </a:schemeClr>
                </a:solidFill>
                <a:latin typeface="Amasis MT Pro Black" panose="02040A04050005020304" pitchFamily="18" charset="0"/>
              </a:rPr>
              <a:t>Deus está trabalhando e nos convida para arregaçar as mangas e nos juntarmos a Ele com nossos talentos, nosso dinheiro, nosso tempo e nossa paixão. Ele deseja que sua missão seja a nossa!</a:t>
            </a:r>
            <a:endParaRPr lang="pt-BR" sz="3600" dirty="0">
              <a:ln>
                <a:solidFill>
                  <a:sysClr val="windowText" lastClr="000000"/>
                </a:solidFill>
              </a:ln>
              <a:solidFill>
                <a:schemeClr val="bg1"/>
              </a:solidFill>
              <a:latin typeface="Amasis MT Pro Black" panose="02040A04050005020304" pitchFamily="18" charset="0"/>
            </a:endParaRPr>
          </a:p>
        </p:txBody>
      </p:sp>
      <p:pic>
        <p:nvPicPr>
          <p:cNvPr id="3" name="Imagem 2" descr="Logotipo&#10;&#10;Descrição gerada automaticamente">
            <a:extLst>
              <a:ext uri="{FF2B5EF4-FFF2-40B4-BE49-F238E27FC236}">
                <a16:creationId xmlns:a16="http://schemas.microsoft.com/office/drawing/2014/main" id="{54AD003B-60F1-5BD9-572D-BAF0C7E765B5}"/>
              </a:ext>
            </a:extLst>
          </p:cNvPr>
          <p:cNvPicPr>
            <a:picLocks noChangeAspect="1"/>
          </p:cNvPicPr>
          <p:nvPr/>
        </p:nvPicPr>
        <p:blipFill>
          <a:blip r:embed="rId4"/>
          <a:stretch>
            <a:fillRect/>
          </a:stretch>
        </p:blipFill>
        <p:spPr>
          <a:xfrm>
            <a:off x="104697" y="4036420"/>
            <a:ext cx="821963" cy="1040978"/>
          </a:xfrm>
          <a:prstGeom prst="rect">
            <a:avLst/>
          </a:prstGeom>
        </p:spPr>
      </p:pic>
    </p:spTree>
    <p:extLst>
      <p:ext uri="{BB962C8B-B14F-4D97-AF65-F5344CB8AC3E}">
        <p14:creationId xmlns:p14="http://schemas.microsoft.com/office/powerpoint/2010/main" val="4753066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2" name="CaixaDeTexto 1">
            <a:extLst>
              <a:ext uri="{FF2B5EF4-FFF2-40B4-BE49-F238E27FC236}">
                <a16:creationId xmlns:a16="http://schemas.microsoft.com/office/drawing/2014/main" id="{FBF1FEBF-171D-E4EF-02FE-4664B9FA6B5C}"/>
              </a:ext>
            </a:extLst>
          </p:cNvPr>
          <p:cNvSpPr txBox="1"/>
          <p:nvPr/>
        </p:nvSpPr>
        <p:spPr>
          <a:xfrm>
            <a:off x="515679" y="522796"/>
            <a:ext cx="8112642" cy="1200329"/>
          </a:xfrm>
          <a:prstGeom prst="rect">
            <a:avLst/>
          </a:prstGeom>
          <a:noFill/>
        </p:spPr>
        <p:txBody>
          <a:bodyPr wrap="square">
            <a:spAutoFit/>
          </a:bodyPr>
          <a:lstStyle/>
          <a:p>
            <a:pPr algn="ctr"/>
            <a:r>
              <a:rPr lang="pt-BR" sz="3600" dirty="0">
                <a:ln>
                  <a:solidFill>
                    <a:sysClr val="windowText" lastClr="000000"/>
                  </a:solidFill>
                </a:ln>
                <a:solidFill>
                  <a:schemeClr val="accent6">
                    <a:lumMod val="60000"/>
                    <a:lumOff val="40000"/>
                  </a:schemeClr>
                </a:solidFill>
                <a:latin typeface="Amasis MT Pro Black" panose="02040A04050005020304" pitchFamily="18" charset="0"/>
              </a:rPr>
              <a:t>Voluntariado é SERVIR!</a:t>
            </a:r>
          </a:p>
          <a:p>
            <a:pPr algn="ctr"/>
            <a:endParaRPr lang="pt-BR" sz="3600" dirty="0">
              <a:ln>
                <a:solidFill>
                  <a:sysClr val="windowText" lastClr="000000"/>
                </a:solidFill>
              </a:ln>
              <a:solidFill>
                <a:schemeClr val="bg1"/>
              </a:solidFill>
              <a:latin typeface="Amasis MT Pro Black" panose="02040A04050005020304" pitchFamily="18" charset="0"/>
            </a:endParaRPr>
          </a:p>
        </p:txBody>
      </p:sp>
      <p:sp>
        <p:nvSpPr>
          <p:cNvPr id="3" name="CaixaDeTexto 2">
            <a:extLst>
              <a:ext uri="{FF2B5EF4-FFF2-40B4-BE49-F238E27FC236}">
                <a16:creationId xmlns:a16="http://schemas.microsoft.com/office/drawing/2014/main" id="{A555EB74-3B6C-8E83-9333-158B75834FB7}"/>
              </a:ext>
            </a:extLst>
          </p:cNvPr>
          <p:cNvSpPr txBox="1"/>
          <p:nvPr/>
        </p:nvSpPr>
        <p:spPr>
          <a:xfrm>
            <a:off x="600740" y="1522255"/>
            <a:ext cx="8112642" cy="1754326"/>
          </a:xfrm>
          <a:prstGeom prst="rect">
            <a:avLst/>
          </a:prstGeom>
          <a:noFill/>
        </p:spPr>
        <p:txBody>
          <a:bodyPr wrap="square">
            <a:spAutoFit/>
          </a:bodyPr>
          <a:lstStyle/>
          <a:p>
            <a:pPr algn="ctr"/>
            <a:r>
              <a:rPr lang="pt-BR" sz="3600" dirty="0">
                <a:ln>
                  <a:solidFill>
                    <a:sysClr val="windowText" lastClr="000000"/>
                  </a:solidFill>
                </a:ln>
                <a:solidFill>
                  <a:schemeClr val="bg1"/>
                </a:solidFill>
                <a:latin typeface="Amasis MT Pro Black" panose="02040A04050005020304" pitchFamily="18" charset="0"/>
              </a:rPr>
              <a:t>Servir é muito mais gratificante do que ser espectador.</a:t>
            </a:r>
          </a:p>
          <a:p>
            <a:pPr algn="ctr"/>
            <a:endParaRPr lang="pt-BR" sz="3600" dirty="0">
              <a:ln>
                <a:solidFill>
                  <a:sysClr val="windowText" lastClr="000000"/>
                </a:solidFill>
              </a:ln>
              <a:solidFill>
                <a:schemeClr val="bg1"/>
              </a:solidFill>
              <a:latin typeface="Amasis MT Pro Black" panose="02040A04050005020304" pitchFamily="18" charset="0"/>
            </a:endParaRPr>
          </a:p>
        </p:txBody>
      </p:sp>
      <p:sp>
        <p:nvSpPr>
          <p:cNvPr id="4" name="CaixaDeTexto 3">
            <a:extLst>
              <a:ext uri="{FF2B5EF4-FFF2-40B4-BE49-F238E27FC236}">
                <a16:creationId xmlns:a16="http://schemas.microsoft.com/office/drawing/2014/main" id="{19AEDBCB-F32A-A57D-D5D5-EBA74BDFEDEF}"/>
              </a:ext>
            </a:extLst>
          </p:cNvPr>
          <p:cNvSpPr txBox="1"/>
          <p:nvPr/>
        </p:nvSpPr>
        <p:spPr>
          <a:xfrm>
            <a:off x="515679" y="3117139"/>
            <a:ext cx="8112642" cy="1754326"/>
          </a:xfrm>
          <a:prstGeom prst="rect">
            <a:avLst/>
          </a:prstGeom>
          <a:noFill/>
        </p:spPr>
        <p:txBody>
          <a:bodyPr wrap="square">
            <a:spAutoFit/>
          </a:bodyPr>
          <a:lstStyle/>
          <a:p>
            <a:pPr algn="ctr"/>
            <a:r>
              <a:rPr lang="pt-BR" sz="3600" dirty="0">
                <a:ln>
                  <a:solidFill>
                    <a:sysClr val="windowText" lastClr="000000"/>
                  </a:solidFill>
                </a:ln>
                <a:solidFill>
                  <a:schemeClr val="bg1"/>
                </a:solidFill>
                <a:latin typeface="Amasis MT Pro Black" panose="02040A04050005020304" pitchFamily="18" charset="0"/>
              </a:rPr>
              <a:t>Quando servimos descobrimos o propósito de nossa vida.</a:t>
            </a:r>
          </a:p>
          <a:p>
            <a:pPr algn="ctr"/>
            <a:endParaRPr lang="pt-BR" sz="3600" dirty="0">
              <a:ln>
                <a:solidFill>
                  <a:sysClr val="windowText" lastClr="000000"/>
                </a:solidFill>
              </a:ln>
              <a:solidFill>
                <a:schemeClr val="bg1"/>
              </a:solidFill>
              <a:latin typeface="Amasis MT Pro Black" panose="02040A04050005020304" pitchFamily="18" charset="0"/>
            </a:endParaRPr>
          </a:p>
        </p:txBody>
      </p:sp>
      <p:pic>
        <p:nvPicPr>
          <p:cNvPr id="5" name="Imagem 4" descr="Logotipo&#10;&#10;Descrição gerada automaticamente">
            <a:extLst>
              <a:ext uri="{FF2B5EF4-FFF2-40B4-BE49-F238E27FC236}">
                <a16:creationId xmlns:a16="http://schemas.microsoft.com/office/drawing/2014/main" id="{859DB922-BB58-3F39-F795-408F116C9B2E}"/>
              </a:ext>
            </a:extLst>
          </p:cNvPr>
          <p:cNvPicPr>
            <a:picLocks noChangeAspect="1"/>
          </p:cNvPicPr>
          <p:nvPr/>
        </p:nvPicPr>
        <p:blipFill>
          <a:blip r:embed="rId4"/>
          <a:stretch>
            <a:fillRect/>
          </a:stretch>
        </p:blipFill>
        <p:spPr>
          <a:xfrm>
            <a:off x="104697" y="4036420"/>
            <a:ext cx="821963" cy="1040978"/>
          </a:xfrm>
          <a:prstGeom prst="rect">
            <a:avLst/>
          </a:prstGeom>
        </p:spPr>
      </p:pic>
    </p:spTree>
    <p:extLst>
      <p:ext uri="{BB962C8B-B14F-4D97-AF65-F5344CB8AC3E}">
        <p14:creationId xmlns:p14="http://schemas.microsoft.com/office/powerpoint/2010/main" val="42344466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6" name="CaixaDeTexto 5">
            <a:extLst>
              <a:ext uri="{FF2B5EF4-FFF2-40B4-BE49-F238E27FC236}">
                <a16:creationId xmlns:a16="http://schemas.microsoft.com/office/drawing/2014/main" id="{D7332040-D3EB-7533-1263-3EE9A2A43C7D}"/>
              </a:ext>
            </a:extLst>
          </p:cNvPr>
          <p:cNvSpPr txBox="1"/>
          <p:nvPr/>
        </p:nvSpPr>
        <p:spPr>
          <a:xfrm>
            <a:off x="110169" y="0"/>
            <a:ext cx="8923662" cy="5078313"/>
          </a:xfrm>
          <a:prstGeom prst="rect">
            <a:avLst/>
          </a:prstGeom>
          <a:noFill/>
        </p:spPr>
        <p:txBody>
          <a:bodyPr wrap="square">
            <a:spAutoFit/>
          </a:bodyPr>
          <a:lstStyle/>
          <a:p>
            <a:pPr lvl="0" algn="ctr">
              <a:defRPr/>
            </a:pPr>
            <a:r>
              <a:rPr lang="pt-BR" sz="1800" dirty="0">
                <a:solidFill>
                  <a:schemeClr val="bg1"/>
                </a:solidFill>
                <a:hlinkClick r:id="rId4">
                  <a:extLst>
                    <a:ext uri="{A12FA001-AC4F-418D-AE19-62706E023703}">
                      <ahyp:hlinkClr xmlns:ahyp="http://schemas.microsoft.com/office/drawing/2018/hyperlinkcolor" val="tx"/>
                    </a:ext>
                  </a:extLst>
                </a:hlinkClick>
              </a:rPr>
              <a:t>Gênesis 18:1-8</a:t>
            </a:r>
            <a:endParaRPr lang="pt-BR" sz="1800" dirty="0">
              <a:solidFill>
                <a:schemeClr val="bg1"/>
              </a:solidFill>
              <a:latin typeface="+mn-lt"/>
            </a:endParaRPr>
          </a:p>
          <a:p>
            <a:pPr lvl="0" algn="ctr">
              <a:defRPr/>
            </a:pPr>
            <a:r>
              <a:rPr lang="pt-BR" sz="1800" dirty="0">
                <a:solidFill>
                  <a:schemeClr val="bg1"/>
                </a:solidFill>
                <a:latin typeface="+mn-lt"/>
              </a:rPr>
              <a:t>O Senhor apareceu a Abraão perto dos carvalhos de </a:t>
            </a:r>
            <a:r>
              <a:rPr lang="pt-BR" sz="1800" dirty="0" err="1">
                <a:solidFill>
                  <a:schemeClr val="bg1"/>
                </a:solidFill>
                <a:latin typeface="+mn-lt"/>
              </a:rPr>
              <a:t>Manre</a:t>
            </a:r>
            <a:r>
              <a:rPr lang="pt-BR" sz="1800" dirty="0">
                <a:solidFill>
                  <a:schemeClr val="bg1"/>
                </a:solidFill>
                <a:latin typeface="+mn-lt"/>
              </a:rPr>
              <a:t>, quando ele estava sentado à entrada de sua tenda, na hora mais quente do dia.</a:t>
            </a:r>
            <a:br>
              <a:rPr lang="pt-BR" sz="1800" dirty="0">
                <a:solidFill>
                  <a:schemeClr val="bg1"/>
                </a:solidFill>
                <a:latin typeface="+mn-lt"/>
              </a:rPr>
            </a:br>
            <a:r>
              <a:rPr lang="pt-BR" sz="1800" dirty="0">
                <a:solidFill>
                  <a:schemeClr val="bg1"/>
                </a:solidFill>
                <a:latin typeface="+mn-lt"/>
              </a:rPr>
              <a:t>Abraão ergueu os olhos e viu três homens em pé, a pouca distância. Quando os viu, saiu da entrada de sua tenda, correu ao encontro deles e curvou-se até ao chão. Disse ele: "Meu senhor, se mereço o seu favor, não passe pelo seu servo sem fazer uma parada. Mandarei buscar um pouco d’água para que lavem os pés e descansem debaixo desta árvore. Vou trazer-lhes também o que comer, para que recobrem forças e prossigam pelo caminho, agora que já chegaram até este seu servo". "Está bem; faça como está dizendo", responderam.</a:t>
            </a:r>
            <a:br>
              <a:rPr lang="pt-BR" sz="1800" dirty="0">
                <a:solidFill>
                  <a:schemeClr val="bg1"/>
                </a:solidFill>
                <a:latin typeface="+mn-lt"/>
              </a:rPr>
            </a:br>
            <a:r>
              <a:rPr lang="pt-BR" sz="1800" dirty="0">
                <a:solidFill>
                  <a:schemeClr val="bg1"/>
                </a:solidFill>
                <a:latin typeface="+mn-lt"/>
              </a:rPr>
              <a:t>Abraão foi apressadamente à tenda e disse a Sara: "Depressa, pegue três medidas da melhor farinha, amasse-a e faça uns pães".</a:t>
            </a:r>
            <a:br>
              <a:rPr lang="pt-BR" sz="1800" dirty="0">
                <a:solidFill>
                  <a:schemeClr val="bg1"/>
                </a:solidFill>
                <a:latin typeface="+mn-lt"/>
              </a:rPr>
            </a:br>
            <a:r>
              <a:rPr lang="pt-BR" sz="1800" dirty="0">
                <a:solidFill>
                  <a:schemeClr val="bg1"/>
                </a:solidFill>
                <a:latin typeface="+mn-lt"/>
              </a:rPr>
              <a:t>Depois correu ao rebanho e escolheu o melhor novilho, e o deu a um servo, que se apressou em prepará-lo.</a:t>
            </a:r>
            <a:br>
              <a:rPr lang="pt-BR" sz="1800" dirty="0">
                <a:solidFill>
                  <a:schemeClr val="bg1"/>
                </a:solidFill>
                <a:latin typeface="+mn-lt"/>
              </a:rPr>
            </a:br>
            <a:r>
              <a:rPr lang="pt-BR" sz="1800" dirty="0">
                <a:solidFill>
                  <a:schemeClr val="bg1"/>
                </a:solidFill>
                <a:latin typeface="+mn-lt"/>
              </a:rPr>
              <a:t>Trouxe então coalhada, leite e o novilho que havia sido preparado, e os serviu. Enquanto comiam, ele ficou perto deles em pé, debaixo da árvore.</a:t>
            </a:r>
            <a:br>
              <a:rPr lang="pt-BR" sz="1800" dirty="0">
                <a:solidFill>
                  <a:schemeClr val="bg1"/>
                </a:solidFill>
                <a:latin typeface="+mn-lt"/>
              </a:rPr>
            </a:br>
            <a:br>
              <a:rPr lang="pt-BR" sz="1800" dirty="0">
                <a:solidFill>
                  <a:schemeClr val="bg1"/>
                </a:solidFill>
                <a:latin typeface="+mn-lt"/>
              </a:rPr>
            </a:br>
            <a:endParaRPr lang="pt-BR" sz="1800" b="1" dirty="0">
              <a:ln w="0"/>
              <a:solidFill>
                <a:schemeClr val="bg1"/>
              </a:solidFill>
              <a:effectLst>
                <a:outerShdw blurRad="38100" dist="19050" dir="2700000" algn="tl" rotWithShape="0">
                  <a:schemeClr val="dk1">
                    <a:alpha val="40000"/>
                  </a:schemeClr>
                </a:outerShdw>
              </a:effectLst>
              <a:latin typeface="+mn-lt"/>
            </a:endParaRPr>
          </a:p>
        </p:txBody>
      </p:sp>
      <p:pic>
        <p:nvPicPr>
          <p:cNvPr id="7" name="Imagem 6">
            <a:extLst>
              <a:ext uri="{FF2B5EF4-FFF2-40B4-BE49-F238E27FC236}">
                <a16:creationId xmlns:a16="http://schemas.microsoft.com/office/drawing/2014/main" id="{5A00354A-170D-F1E2-236A-0AD8A90EB7E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01816" y="4560984"/>
            <a:ext cx="1100759" cy="350360"/>
          </a:xfrm>
          <a:prstGeom prst="rect">
            <a:avLst/>
          </a:prstGeom>
        </p:spPr>
      </p:pic>
    </p:spTree>
    <p:extLst>
      <p:ext uri="{BB962C8B-B14F-4D97-AF65-F5344CB8AC3E}">
        <p14:creationId xmlns:p14="http://schemas.microsoft.com/office/powerpoint/2010/main" val="1236849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a:extLst>
              <a:ext uri="{FF2B5EF4-FFF2-40B4-BE49-F238E27FC236}">
                <a16:creationId xmlns:a16="http://schemas.microsoft.com/office/drawing/2014/main" id="{9B95B43C-5C31-45F0-8F62-71766BC11FFD}"/>
              </a:ext>
            </a:extLst>
          </p:cNvPr>
          <p:cNvPicPr>
            <a:picLocks noChangeAspect="1"/>
          </p:cNvPicPr>
          <p:nvPr/>
        </p:nvPicPr>
        <p:blipFill>
          <a:blip r:embed="rId3"/>
          <a:stretch>
            <a:fillRect/>
          </a:stretch>
        </p:blipFill>
        <p:spPr>
          <a:xfrm>
            <a:off x="0" y="-8576"/>
            <a:ext cx="9144000" cy="5143500"/>
          </a:xfrm>
          <a:prstGeom prst="rect">
            <a:avLst/>
          </a:prstGeom>
        </p:spPr>
      </p:pic>
      <p:sp>
        <p:nvSpPr>
          <p:cNvPr id="7" name="Título 1">
            <a:extLst>
              <a:ext uri="{FF2B5EF4-FFF2-40B4-BE49-F238E27FC236}">
                <a16:creationId xmlns:a16="http://schemas.microsoft.com/office/drawing/2014/main" id="{BD73C77C-1583-4B78-BD89-28BB98971F3B}"/>
              </a:ext>
            </a:extLst>
          </p:cNvPr>
          <p:cNvSpPr txBox="1">
            <a:spLocks/>
          </p:cNvSpPr>
          <p:nvPr/>
        </p:nvSpPr>
        <p:spPr>
          <a:xfrm>
            <a:off x="4044436" y="1617513"/>
            <a:ext cx="4852676" cy="620481"/>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685800">
              <a:buClrTx/>
              <a:defRPr/>
            </a:pPr>
            <a:br>
              <a:rPr lang="pt-BR" sz="6600" b="1" dirty="0">
                <a:ln w="0"/>
                <a:effectLst>
                  <a:outerShdw blurRad="38100" dist="19050" dir="2700000" algn="tl" rotWithShape="0">
                    <a:schemeClr val="dk1">
                      <a:alpha val="40000"/>
                    </a:schemeClr>
                  </a:outerShdw>
                </a:effectLst>
                <a:latin typeface="+mn-lt"/>
              </a:rPr>
            </a:br>
            <a:r>
              <a:rPr lang="pt-BR" sz="6600" b="1" dirty="0">
                <a:ln w="0"/>
                <a:effectLst>
                  <a:outerShdw blurRad="38100" dist="19050" dir="2700000" algn="tl" rotWithShape="0">
                    <a:schemeClr val="dk1">
                      <a:alpha val="40000"/>
                    </a:schemeClr>
                  </a:outerShdw>
                </a:effectLst>
                <a:latin typeface="+mn-lt"/>
              </a:rPr>
              <a:t>1. Disposição no Servir!</a:t>
            </a:r>
            <a:endParaRPr lang="pt-BR" sz="4050" b="1" dirty="0">
              <a:ln w="0"/>
              <a:effectLst>
                <a:outerShdw blurRad="38100" dist="19050" dir="2700000" algn="tl" rotWithShape="0">
                  <a:schemeClr val="dk1">
                    <a:alpha val="40000"/>
                  </a:schemeClr>
                </a:outerShdw>
              </a:effectLst>
              <a:latin typeface="+mn-lt"/>
            </a:endParaRPr>
          </a:p>
        </p:txBody>
      </p:sp>
      <p:pic>
        <p:nvPicPr>
          <p:cNvPr id="9" name="Imagem 8">
            <a:extLst>
              <a:ext uri="{FF2B5EF4-FFF2-40B4-BE49-F238E27FC236}">
                <a16:creationId xmlns:a16="http://schemas.microsoft.com/office/drawing/2014/main" id="{02B5A1D7-838D-4396-93EA-238CC656D338}"/>
              </a:ext>
            </a:extLst>
          </p:cNvPr>
          <p:cNvPicPr>
            <a:picLocks noChangeAspect="1"/>
          </p:cNvPicPr>
          <p:nvPr/>
        </p:nvPicPr>
        <p:blipFill rotWithShape="1">
          <a:blip r:embed="rId4">
            <a:extLst>
              <a:ext uri="{28A0092B-C50C-407E-A947-70E740481C1C}">
                <a14:useLocalDpi xmlns:a14="http://schemas.microsoft.com/office/drawing/2010/main" val="0"/>
              </a:ext>
            </a:extLst>
          </a:blip>
          <a:srcRect l="14959"/>
          <a:stretch/>
        </p:blipFill>
        <p:spPr>
          <a:xfrm>
            <a:off x="9144" y="120184"/>
            <a:ext cx="6629400" cy="5125242"/>
          </a:xfrm>
          <a:prstGeom prst="rect">
            <a:avLst/>
          </a:prstGeom>
        </p:spPr>
      </p:pic>
    </p:spTree>
    <p:extLst>
      <p:ext uri="{BB962C8B-B14F-4D97-AF65-F5344CB8AC3E}">
        <p14:creationId xmlns:p14="http://schemas.microsoft.com/office/powerpoint/2010/main" val="20684079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1329E8-96C0-4BDD-9906-71DEE87E969C}"/>
              </a:ext>
            </a:extLst>
          </p:cNvPr>
          <p:cNvSpPr>
            <a:spLocks noGrp="1"/>
          </p:cNvSpPr>
          <p:nvPr>
            <p:ph type="ctrTitle"/>
          </p:nvPr>
        </p:nvSpPr>
        <p:spPr/>
        <p:txBody>
          <a:bodyPr/>
          <a:lstStyle/>
          <a:p>
            <a:endParaRPr lang="pt-BR"/>
          </a:p>
        </p:txBody>
      </p:sp>
      <p:sp>
        <p:nvSpPr>
          <p:cNvPr id="3" name="Subtítulo 2">
            <a:extLst>
              <a:ext uri="{FF2B5EF4-FFF2-40B4-BE49-F238E27FC236}">
                <a16:creationId xmlns:a16="http://schemas.microsoft.com/office/drawing/2014/main" id="{556DB6F2-D798-4A25-A606-05F5AE07399A}"/>
              </a:ext>
            </a:extLst>
          </p:cNvPr>
          <p:cNvSpPr>
            <a:spLocks noGrp="1"/>
          </p:cNvSpPr>
          <p:nvPr>
            <p:ph type="subTitle" idx="1"/>
          </p:nvPr>
        </p:nvSpPr>
        <p:spPr/>
        <p:txBody>
          <a:bodyPr/>
          <a:lstStyle/>
          <a:p>
            <a:endParaRPr lang="pt-BR"/>
          </a:p>
        </p:txBody>
      </p:sp>
      <p:pic>
        <p:nvPicPr>
          <p:cNvPr id="7" name="Imagem 6">
            <a:extLst>
              <a:ext uri="{FF2B5EF4-FFF2-40B4-BE49-F238E27FC236}">
                <a16:creationId xmlns:a16="http://schemas.microsoft.com/office/drawing/2014/main" id="{539F95DF-3ED7-4E39-9F13-359BECE6598C}"/>
              </a:ext>
            </a:extLst>
          </p:cNvPr>
          <p:cNvPicPr>
            <a:picLocks noChangeAspect="1"/>
          </p:cNvPicPr>
          <p:nvPr/>
        </p:nvPicPr>
        <p:blipFill>
          <a:blip r:embed="rId3"/>
          <a:stretch>
            <a:fillRect/>
          </a:stretch>
        </p:blipFill>
        <p:spPr>
          <a:xfrm>
            <a:off x="0" y="0"/>
            <a:ext cx="9144000" cy="5143500"/>
          </a:xfrm>
          <a:prstGeom prst="rect">
            <a:avLst/>
          </a:prstGeom>
        </p:spPr>
      </p:pic>
      <p:pic>
        <p:nvPicPr>
          <p:cNvPr id="10" name="Imagem 9">
            <a:extLst>
              <a:ext uri="{FF2B5EF4-FFF2-40B4-BE49-F238E27FC236}">
                <a16:creationId xmlns:a16="http://schemas.microsoft.com/office/drawing/2014/main" id="{90C08BCF-7810-4F3F-899D-50B773C1F13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82128" y="4587701"/>
            <a:ext cx="1100759" cy="350360"/>
          </a:xfrm>
          <a:prstGeom prst="rect">
            <a:avLst/>
          </a:prstGeom>
        </p:spPr>
      </p:pic>
      <p:sp>
        <p:nvSpPr>
          <p:cNvPr id="11" name="Título 1">
            <a:extLst>
              <a:ext uri="{FF2B5EF4-FFF2-40B4-BE49-F238E27FC236}">
                <a16:creationId xmlns:a16="http://schemas.microsoft.com/office/drawing/2014/main" id="{49671F1B-48BF-460A-A7B9-5D68E10D69A5}"/>
              </a:ext>
            </a:extLst>
          </p:cNvPr>
          <p:cNvSpPr txBox="1">
            <a:spLocks/>
          </p:cNvSpPr>
          <p:nvPr/>
        </p:nvSpPr>
        <p:spPr>
          <a:xfrm>
            <a:off x="0" y="2183680"/>
            <a:ext cx="9144000" cy="620481"/>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br>
              <a:rPr lang="pt-BR" sz="2800" b="1" dirty="0">
                <a:ln w="0"/>
                <a:effectLst>
                  <a:outerShdw blurRad="38100" dist="19050" dir="2700000" algn="tl" rotWithShape="0">
                    <a:schemeClr val="dk1">
                      <a:alpha val="40000"/>
                    </a:schemeClr>
                  </a:outerShdw>
                </a:effectLst>
                <a:latin typeface="+mn-lt"/>
              </a:rPr>
            </a:br>
            <a:r>
              <a:rPr lang="pt-BR" sz="2800" dirty="0">
                <a:latin typeface="+mn-lt"/>
                <a:hlinkClick r:id="rId5">
                  <a:extLst>
                    <a:ext uri="{A12FA001-AC4F-418D-AE19-62706E023703}">
                      <ahyp:hlinkClr xmlns:ahyp="http://schemas.microsoft.com/office/drawing/2018/hyperlinkcolor" val="tx"/>
                    </a:ext>
                  </a:extLst>
                </a:hlinkClick>
              </a:rPr>
              <a:t>Gênesis 13:6</a:t>
            </a:r>
            <a:endParaRPr lang="pt-BR" sz="2800" b="1" dirty="0">
              <a:ln w="0"/>
              <a:effectLst>
                <a:outerShdw blurRad="38100" dist="19050" dir="2700000" algn="tl" rotWithShape="0">
                  <a:schemeClr val="dk1">
                    <a:alpha val="40000"/>
                  </a:schemeClr>
                </a:outerShdw>
              </a:effectLst>
              <a:latin typeface="+mn-lt"/>
            </a:endParaRPr>
          </a:p>
          <a:p>
            <a:pPr algn="ctr"/>
            <a:r>
              <a:rPr lang="pt-BR" sz="2800" dirty="0">
                <a:latin typeface="+mn-lt"/>
              </a:rPr>
              <a:t>E não podiam morar os dois juntos na mesma região, porque possuíam tantos bens que a terra não podia sustentá-los.  </a:t>
            </a:r>
          </a:p>
          <a:p>
            <a:pPr algn="ctr"/>
            <a:endParaRPr lang="pt-BR" sz="2800" b="1" dirty="0">
              <a:ln w="0"/>
              <a:effectLst>
                <a:outerShdw blurRad="38100" dist="19050" dir="2700000" algn="tl" rotWithShape="0">
                  <a:schemeClr val="dk1">
                    <a:alpha val="40000"/>
                  </a:schemeClr>
                </a:outerShdw>
              </a:effectLst>
              <a:latin typeface="+mn-lt"/>
            </a:endParaRPr>
          </a:p>
          <a:p>
            <a:pPr algn="ctr"/>
            <a:r>
              <a:rPr lang="pt-BR" sz="2800" dirty="0">
                <a:latin typeface="+mn-lt"/>
                <a:hlinkClick r:id="rId6">
                  <a:extLst>
                    <a:ext uri="{A12FA001-AC4F-418D-AE19-62706E023703}">
                      <ahyp:hlinkClr xmlns:ahyp="http://schemas.microsoft.com/office/drawing/2018/hyperlinkcolor" val="tx"/>
                    </a:ext>
                  </a:extLst>
                </a:hlinkClick>
              </a:rPr>
              <a:t>Gênesis 14:14</a:t>
            </a:r>
            <a:endParaRPr lang="pt-BR" sz="2800" dirty="0">
              <a:latin typeface="+mn-lt"/>
            </a:endParaRPr>
          </a:p>
          <a:p>
            <a:pPr algn="ctr"/>
            <a:r>
              <a:rPr lang="pt-BR" sz="2800" dirty="0">
                <a:latin typeface="+mn-lt"/>
              </a:rPr>
              <a:t>Quando Abrão ouviu que seu parente fora levado prisioneiro, mandou convocar os trezentos e dezoito homens treinados, nascidos em sua casa, e saiu em perseguição aos inimigos até </a:t>
            </a:r>
            <a:r>
              <a:rPr lang="pt-BR" sz="2800" dirty="0" err="1">
                <a:latin typeface="+mn-lt"/>
              </a:rPr>
              <a:t>Dã</a:t>
            </a:r>
            <a:r>
              <a:rPr lang="pt-BR" sz="2800" dirty="0">
                <a:latin typeface="+mn-lt"/>
              </a:rPr>
              <a:t>. </a:t>
            </a:r>
          </a:p>
        </p:txBody>
      </p:sp>
    </p:spTree>
    <p:extLst>
      <p:ext uri="{BB962C8B-B14F-4D97-AF65-F5344CB8AC3E}">
        <p14:creationId xmlns:p14="http://schemas.microsoft.com/office/powerpoint/2010/main" val="29193294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1329E8-96C0-4BDD-9906-71DEE87E969C}"/>
              </a:ext>
            </a:extLst>
          </p:cNvPr>
          <p:cNvSpPr>
            <a:spLocks noGrp="1"/>
          </p:cNvSpPr>
          <p:nvPr>
            <p:ph type="ctrTitle"/>
          </p:nvPr>
        </p:nvSpPr>
        <p:spPr/>
        <p:txBody>
          <a:bodyPr/>
          <a:lstStyle/>
          <a:p>
            <a:endParaRPr lang="pt-BR"/>
          </a:p>
        </p:txBody>
      </p:sp>
      <p:sp>
        <p:nvSpPr>
          <p:cNvPr id="3" name="Subtítulo 2">
            <a:extLst>
              <a:ext uri="{FF2B5EF4-FFF2-40B4-BE49-F238E27FC236}">
                <a16:creationId xmlns:a16="http://schemas.microsoft.com/office/drawing/2014/main" id="{556DB6F2-D798-4A25-A606-05F5AE07399A}"/>
              </a:ext>
            </a:extLst>
          </p:cNvPr>
          <p:cNvSpPr>
            <a:spLocks noGrp="1"/>
          </p:cNvSpPr>
          <p:nvPr>
            <p:ph type="subTitle" idx="1"/>
          </p:nvPr>
        </p:nvSpPr>
        <p:spPr/>
        <p:txBody>
          <a:bodyPr/>
          <a:lstStyle/>
          <a:p>
            <a:endParaRPr lang="pt-BR"/>
          </a:p>
        </p:txBody>
      </p:sp>
      <p:pic>
        <p:nvPicPr>
          <p:cNvPr id="7" name="Imagem 6">
            <a:extLst>
              <a:ext uri="{FF2B5EF4-FFF2-40B4-BE49-F238E27FC236}">
                <a16:creationId xmlns:a16="http://schemas.microsoft.com/office/drawing/2014/main" id="{539F95DF-3ED7-4E39-9F13-359BECE6598C}"/>
              </a:ext>
            </a:extLst>
          </p:cNvPr>
          <p:cNvPicPr>
            <a:picLocks noChangeAspect="1"/>
          </p:cNvPicPr>
          <p:nvPr/>
        </p:nvPicPr>
        <p:blipFill>
          <a:blip r:embed="rId3"/>
          <a:stretch>
            <a:fillRect/>
          </a:stretch>
        </p:blipFill>
        <p:spPr>
          <a:xfrm>
            <a:off x="0" y="0"/>
            <a:ext cx="9144000" cy="5143500"/>
          </a:xfrm>
          <a:prstGeom prst="rect">
            <a:avLst/>
          </a:prstGeom>
        </p:spPr>
      </p:pic>
      <p:pic>
        <p:nvPicPr>
          <p:cNvPr id="10" name="Imagem 9">
            <a:extLst>
              <a:ext uri="{FF2B5EF4-FFF2-40B4-BE49-F238E27FC236}">
                <a16:creationId xmlns:a16="http://schemas.microsoft.com/office/drawing/2014/main" id="{90C08BCF-7810-4F3F-899D-50B773C1F13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82128" y="4587701"/>
            <a:ext cx="1100759" cy="350360"/>
          </a:xfrm>
          <a:prstGeom prst="rect">
            <a:avLst/>
          </a:prstGeom>
        </p:spPr>
      </p:pic>
      <p:sp>
        <p:nvSpPr>
          <p:cNvPr id="11" name="Título 1">
            <a:extLst>
              <a:ext uri="{FF2B5EF4-FFF2-40B4-BE49-F238E27FC236}">
                <a16:creationId xmlns:a16="http://schemas.microsoft.com/office/drawing/2014/main" id="{49671F1B-48BF-460A-A7B9-5D68E10D69A5}"/>
              </a:ext>
            </a:extLst>
          </p:cNvPr>
          <p:cNvSpPr txBox="1">
            <a:spLocks/>
          </p:cNvSpPr>
          <p:nvPr/>
        </p:nvSpPr>
        <p:spPr>
          <a:xfrm>
            <a:off x="0" y="2356760"/>
            <a:ext cx="9144000" cy="620481"/>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28625" indent="-428625" fontAlgn="base">
              <a:buFontTx/>
              <a:buChar char="-"/>
            </a:pPr>
            <a:r>
              <a:rPr lang="pt-BR" sz="3300" dirty="0">
                <a:latin typeface="+mn-lt"/>
              </a:rPr>
              <a:t>Ele foi pessoalmente e correndo (v.2).</a:t>
            </a:r>
          </a:p>
          <a:p>
            <a:pPr marL="428625" indent="-428625" fontAlgn="base">
              <a:buFontTx/>
              <a:buChar char="-"/>
            </a:pPr>
            <a:r>
              <a:rPr lang="pt-BR" sz="3300" dirty="0">
                <a:latin typeface="+mn-lt"/>
              </a:rPr>
              <a:t>Pediu que trouxessem água para que eles lavassem os pés (v.4). </a:t>
            </a:r>
          </a:p>
          <a:p>
            <a:pPr marL="428625" indent="-428625" fontAlgn="base">
              <a:buFontTx/>
              <a:buChar char="-"/>
            </a:pPr>
            <a:r>
              <a:rPr lang="pt-BR" sz="3300" dirty="0">
                <a:latin typeface="+mn-lt"/>
              </a:rPr>
              <a:t>Foi apressadamente para a tenda pedir que Sara amassasse rapidamente pães (v.6).</a:t>
            </a:r>
          </a:p>
          <a:p>
            <a:pPr marL="428625" indent="-428625" fontAlgn="base">
              <a:buFontTx/>
              <a:buChar char="-"/>
            </a:pPr>
            <a:r>
              <a:rPr lang="pt-BR" sz="3300" dirty="0">
                <a:latin typeface="+mn-lt"/>
              </a:rPr>
              <a:t>Correu até o rebanho e escolheu o melhor novilho para ser preparado (v.7).</a:t>
            </a:r>
          </a:p>
          <a:p>
            <a:pPr marL="428625" indent="-428625" fontAlgn="base">
              <a:buFontTx/>
              <a:buChar char="-"/>
            </a:pPr>
            <a:endParaRPr lang="pt-BR" sz="3300" dirty="0">
              <a:latin typeface="+mn-lt"/>
            </a:endParaRPr>
          </a:p>
          <a:p>
            <a:pPr algn="ctr" fontAlgn="base"/>
            <a:r>
              <a:rPr lang="pt-BR" sz="3600" b="1" dirty="0">
                <a:latin typeface="+mn-lt"/>
              </a:rPr>
              <a:t>QUANTA DISPOSIÇÃO!</a:t>
            </a:r>
          </a:p>
        </p:txBody>
      </p:sp>
    </p:spTree>
    <p:extLst>
      <p:ext uri="{BB962C8B-B14F-4D97-AF65-F5344CB8AC3E}">
        <p14:creationId xmlns:p14="http://schemas.microsoft.com/office/powerpoint/2010/main" val="19794292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descr="Cruz, Pôr Do Sol, Humildade, Devoção, Silhueta, Humano">
            <a:extLst>
              <a:ext uri="{FF2B5EF4-FFF2-40B4-BE49-F238E27FC236}">
                <a16:creationId xmlns:a16="http://schemas.microsoft.com/office/drawing/2014/main" id="{5CA1EAF6-49AD-425D-99F5-4440CE644F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627"/>
            <a:ext cx="9155484" cy="3042291"/>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m 9">
            <a:extLst>
              <a:ext uri="{FF2B5EF4-FFF2-40B4-BE49-F238E27FC236}">
                <a16:creationId xmlns:a16="http://schemas.microsoft.com/office/drawing/2014/main" id="{90C08BCF-7810-4F3F-899D-50B773C1F13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49276" y="4572001"/>
            <a:ext cx="1100759" cy="350360"/>
          </a:xfrm>
          <a:prstGeom prst="rect">
            <a:avLst/>
          </a:prstGeom>
        </p:spPr>
      </p:pic>
      <p:sp>
        <p:nvSpPr>
          <p:cNvPr id="5" name="Título 1">
            <a:extLst>
              <a:ext uri="{FF2B5EF4-FFF2-40B4-BE49-F238E27FC236}">
                <a16:creationId xmlns:a16="http://schemas.microsoft.com/office/drawing/2014/main" id="{530DD5E9-DDEB-4F8F-BEDE-2BE57B5042DA}"/>
              </a:ext>
            </a:extLst>
          </p:cNvPr>
          <p:cNvSpPr txBox="1">
            <a:spLocks/>
          </p:cNvSpPr>
          <p:nvPr/>
        </p:nvSpPr>
        <p:spPr>
          <a:xfrm>
            <a:off x="0" y="3410585"/>
            <a:ext cx="9155484" cy="777495"/>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685800">
              <a:buClrTx/>
              <a:defRPr/>
            </a:pPr>
            <a:r>
              <a:rPr lang="pt-BR" sz="6000" b="1" dirty="0">
                <a:ln w="0"/>
                <a:solidFill>
                  <a:schemeClr val="bg1"/>
                </a:solidFill>
                <a:effectLst>
                  <a:outerShdw blurRad="38100" dist="19050" dir="2700000" algn="tl" rotWithShape="0">
                    <a:schemeClr val="dk1">
                      <a:alpha val="40000"/>
                    </a:schemeClr>
                  </a:outerShdw>
                </a:effectLst>
                <a:latin typeface="+mn-lt"/>
              </a:rPr>
              <a:t>Qual tem sido sua disposição em servir?</a:t>
            </a:r>
            <a:endParaRPr lang="pt-BR" sz="3600" b="1" dirty="0">
              <a:ln w="0"/>
              <a:solidFill>
                <a:schemeClr val="bg1"/>
              </a:solidFill>
              <a:effectLst>
                <a:outerShdw blurRad="38100" dist="19050" dir="2700000" algn="tl" rotWithShape="0">
                  <a:schemeClr val="dk1">
                    <a:alpha val="40000"/>
                  </a:schemeClr>
                </a:outerShdw>
              </a:effectLst>
              <a:latin typeface="+mn-lt"/>
            </a:endParaRPr>
          </a:p>
        </p:txBody>
      </p:sp>
      <p:pic>
        <p:nvPicPr>
          <p:cNvPr id="2" name="Imagem 1" descr="Logotipo&#10;&#10;Descrição gerada automaticamente">
            <a:extLst>
              <a:ext uri="{FF2B5EF4-FFF2-40B4-BE49-F238E27FC236}">
                <a16:creationId xmlns:a16="http://schemas.microsoft.com/office/drawing/2014/main" id="{A83DC036-EB57-11B2-5974-B66CE8C74C0E}"/>
              </a:ext>
            </a:extLst>
          </p:cNvPr>
          <p:cNvPicPr>
            <a:picLocks noChangeAspect="1"/>
          </p:cNvPicPr>
          <p:nvPr/>
        </p:nvPicPr>
        <p:blipFill>
          <a:blip r:embed="rId5"/>
          <a:stretch>
            <a:fillRect/>
          </a:stretch>
        </p:blipFill>
        <p:spPr>
          <a:xfrm>
            <a:off x="8205343" y="109189"/>
            <a:ext cx="821963" cy="1040978"/>
          </a:xfrm>
          <a:prstGeom prst="rect">
            <a:avLst/>
          </a:prstGeom>
        </p:spPr>
      </p:pic>
    </p:spTree>
    <p:extLst>
      <p:ext uri="{BB962C8B-B14F-4D97-AF65-F5344CB8AC3E}">
        <p14:creationId xmlns:p14="http://schemas.microsoft.com/office/powerpoint/2010/main" val="38614635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a:extLst>
              <a:ext uri="{FF2B5EF4-FFF2-40B4-BE49-F238E27FC236}">
                <a16:creationId xmlns:a16="http://schemas.microsoft.com/office/drawing/2014/main" id="{9B95B43C-5C31-45F0-8F62-71766BC11FFD}"/>
              </a:ext>
            </a:extLst>
          </p:cNvPr>
          <p:cNvPicPr>
            <a:picLocks noChangeAspect="1"/>
          </p:cNvPicPr>
          <p:nvPr/>
        </p:nvPicPr>
        <p:blipFill>
          <a:blip r:embed="rId3"/>
          <a:stretch>
            <a:fillRect/>
          </a:stretch>
        </p:blipFill>
        <p:spPr>
          <a:xfrm>
            <a:off x="0" y="-255464"/>
            <a:ext cx="9144000" cy="5143500"/>
          </a:xfrm>
          <a:prstGeom prst="rect">
            <a:avLst/>
          </a:prstGeom>
        </p:spPr>
      </p:pic>
      <p:sp>
        <p:nvSpPr>
          <p:cNvPr id="7" name="Título 1">
            <a:extLst>
              <a:ext uri="{FF2B5EF4-FFF2-40B4-BE49-F238E27FC236}">
                <a16:creationId xmlns:a16="http://schemas.microsoft.com/office/drawing/2014/main" id="{BD73C77C-1583-4B78-BD89-28BB98971F3B}"/>
              </a:ext>
            </a:extLst>
          </p:cNvPr>
          <p:cNvSpPr txBox="1">
            <a:spLocks/>
          </p:cNvSpPr>
          <p:nvPr/>
        </p:nvSpPr>
        <p:spPr>
          <a:xfrm>
            <a:off x="4416858" y="477649"/>
            <a:ext cx="4852676" cy="620481"/>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685800">
              <a:buClrTx/>
              <a:defRPr/>
            </a:pPr>
            <a:br>
              <a:rPr lang="pt-BR" sz="5400" b="1" dirty="0">
                <a:ln w="0"/>
                <a:effectLst>
                  <a:outerShdw blurRad="38100" dist="19050" dir="2700000" algn="tl" rotWithShape="0">
                    <a:schemeClr val="dk1">
                      <a:alpha val="40000"/>
                    </a:schemeClr>
                  </a:outerShdw>
                </a:effectLst>
                <a:latin typeface="+mn-lt"/>
              </a:rPr>
            </a:br>
            <a:r>
              <a:rPr lang="pt-BR" sz="5400" b="1" dirty="0">
                <a:ln w="0"/>
                <a:effectLst>
                  <a:outerShdw blurRad="38100" dist="19050" dir="2700000" algn="tl" rotWithShape="0">
                    <a:schemeClr val="dk1">
                      <a:alpha val="40000"/>
                    </a:schemeClr>
                  </a:outerShdw>
                </a:effectLst>
                <a:latin typeface="+mn-lt"/>
              </a:rPr>
              <a:t>2. Humildade </a:t>
            </a:r>
          </a:p>
          <a:p>
            <a:pPr algn="ctr" defTabSz="685800">
              <a:buClrTx/>
              <a:defRPr/>
            </a:pPr>
            <a:r>
              <a:rPr lang="pt-BR" sz="5400" b="1" dirty="0">
                <a:ln w="0"/>
                <a:effectLst>
                  <a:outerShdw blurRad="38100" dist="19050" dir="2700000" algn="tl" rotWithShape="0">
                    <a:schemeClr val="dk1">
                      <a:alpha val="40000"/>
                    </a:schemeClr>
                  </a:outerShdw>
                </a:effectLst>
                <a:latin typeface="+mn-lt"/>
              </a:rPr>
              <a:t>no Servir!</a:t>
            </a:r>
            <a:endParaRPr lang="pt-BR" sz="3300" b="1" dirty="0">
              <a:ln w="0"/>
              <a:effectLst>
                <a:outerShdw blurRad="38100" dist="19050" dir="2700000" algn="tl" rotWithShape="0">
                  <a:schemeClr val="dk1">
                    <a:alpha val="40000"/>
                  </a:schemeClr>
                </a:outerShdw>
              </a:effectLst>
              <a:latin typeface="+mn-lt"/>
            </a:endParaRPr>
          </a:p>
        </p:txBody>
      </p:sp>
      <p:grpSp>
        <p:nvGrpSpPr>
          <p:cNvPr id="5" name="Grupo 7">
            <a:extLst>
              <a:ext uri="{FF2B5EF4-FFF2-40B4-BE49-F238E27FC236}">
                <a16:creationId xmlns:a16="http://schemas.microsoft.com/office/drawing/2014/main" id="{02A6C3FF-5153-41B7-800E-AF801796C0FB}"/>
              </a:ext>
            </a:extLst>
          </p:cNvPr>
          <p:cNvGrpSpPr/>
          <p:nvPr/>
        </p:nvGrpSpPr>
        <p:grpSpPr>
          <a:xfrm>
            <a:off x="0" y="1098130"/>
            <a:ext cx="5709928" cy="3614753"/>
            <a:chOff x="1835317" y="2822566"/>
            <a:chExt cx="7004574" cy="3939580"/>
          </a:xfrm>
        </p:grpSpPr>
        <p:pic>
          <p:nvPicPr>
            <p:cNvPr id="8" name="Imagem 7">
              <a:extLst>
                <a:ext uri="{FF2B5EF4-FFF2-40B4-BE49-F238E27FC236}">
                  <a16:creationId xmlns:a16="http://schemas.microsoft.com/office/drawing/2014/main" id="{1C2CE712-0845-407D-B763-FEC8E1BA479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35317" y="2822566"/>
              <a:ext cx="7004574" cy="3939580"/>
            </a:xfrm>
            <a:prstGeom prst="rect">
              <a:avLst/>
            </a:prstGeom>
          </p:spPr>
        </p:pic>
        <p:pic>
          <p:nvPicPr>
            <p:cNvPr id="10" name="Imagem 9">
              <a:extLst>
                <a:ext uri="{FF2B5EF4-FFF2-40B4-BE49-F238E27FC236}">
                  <a16:creationId xmlns:a16="http://schemas.microsoft.com/office/drawing/2014/main" id="{52C48014-4EEE-48D3-8B27-D4342B3BBE9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125267" y="3245953"/>
              <a:ext cx="291633" cy="288032"/>
            </a:xfrm>
            <a:prstGeom prst="rect">
              <a:avLst/>
            </a:prstGeom>
          </p:spPr>
        </p:pic>
        <p:pic>
          <p:nvPicPr>
            <p:cNvPr id="11" name="Imagem 10">
              <a:extLst>
                <a:ext uri="{FF2B5EF4-FFF2-40B4-BE49-F238E27FC236}">
                  <a16:creationId xmlns:a16="http://schemas.microsoft.com/office/drawing/2014/main" id="{964C52E1-85E6-4E48-8A73-46A5C30F2EA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20995904">
              <a:off x="7092204" y="3239499"/>
              <a:ext cx="322862" cy="318876"/>
            </a:xfrm>
            <a:prstGeom prst="rect">
              <a:avLst/>
            </a:prstGeom>
          </p:spPr>
        </p:pic>
        <p:pic>
          <p:nvPicPr>
            <p:cNvPr id="12" name="Imagem 11">
              <a:extLst>
                <a:ext uri="{FF2B5EF4-FFF2-40B4-BE49-F238E27FC236}">
                  <a16:creationId xmlns:a16="http://schemas.microsoft.com/office/drawing/2014/main" id="{93427BB6-D173-46C9-96EE-C94334ED321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711829">
              <a:off x="3256185" y="3285461"/>
              <a:ext cx="277281" cy="273858"/>
            </a:xfrm>
            <a:prstGeom prst="rect">
              <a:avLst/>
            </a:prstGeom>
          </p:spPr>
        </p:pic>
      </p:grpSp>
    </p:spTree>
    <p:extLst>
      <p:ext uri="{BB962C8B-B14F-4D97-AF65-F5344CB8AC3E}">
        <p14:creationId xmlns:p14="http://schemas.microsoft.com/office/powerpoint/2010/main" val="20814482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a:extLst>
              <a:ext uri="{FF2B5EF4-FFF2-40B4-BE49-F238E27FC236}">
                <a16:creationId xmlns:a16="http://schemas.microsoft.com/office/drawing/2014/main" id="{9B95B43C-5C31-45F0-8F62-71766BC11FFD}"/>
              </a:ext>
            </a:extLst>
          </p:cNvPr>
          <p:cNvPicPr>
            <a:picLocks noChangeAspect="1"/>
          </p:cNvPicPr>
          <p:nvPr/>
        </p:nvPicPr>
        <p:blipFill>
          <a:blip r:embed="rId3"/>
          <a:stretch>
            <a:fillRect/>
          </a:stretch>
        </p:blipFill>
        <p:spPr>
          <a:xfrm>
            <a:off x="0" y="-255464"/>
            <a:ext cx="9144000" cy="5143500"/>
          </a:xfrm>
          <a:prstGeom prst="rect">
            <a:avLst/>
          </a:prstGeom>
        </p:spPr>
      </p:pic>
      <p:sp>
        <p:nvSpPr>
          <p:cNvPr id="5" name="Título 1">
            <a:extLst>
              <a:ext uri="{FF2B5EF4-FFF2-40B4-BE49-F238E27FC236}">
                <a16:creationId xmlns:a16="http://schemas.microsoft.com/office/drawing/2014/main" id="{7B77A19B-5C38-47AB-B5EA-E528593BE822}"/>
              </a:ext>
            </a:extLst>
          </p:cNvPr>
          <p:cNvSpPr txBox="1">
            <a:spLocks/>
          </p:cNvSpPr>
          <p:nvPr/>
        </p:nvSpPr>
        <p:spPr>
          <a:xfrm>
            <a:off x="0" y="2356760"/>
            <a:ext cx="9144000" cy="620481"/>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28625" indent="-428625" fontAlgn="base">
              <a:buFontTx/>
              <a:buChar char="-"/>
            </a:pPr>
            <a:r>
              <a:rPr lang="pt-BR" sz="3300" dirty="0">
                <a:latin typeface="+mn-lt"/>
              </a:rPr>
              <a:t>Prostrou-se em terra diante deles (v.2).</a:t>
            </a:r>
          </a:p>
          <a:p>
            <a:pPr marL="428625" indent="-428625" fontAlgn="base">
              <a:buFontTx/>
              <a:buChar char="-"/>
            </a:pPr>
            <a:r>
              <a:rPr lang="pt-BR" sz="3300" dirty="0">
                <a:latin typeface="+mn-lt"/>
              </a:rPr>
              <a:t>Rogou-lhes que não passasse sem fazer uma parada (v.3).</a:t>
            </a:r>
          </a:p>
          <a:p>
            <a:pPr marL="428625" indent="-428625" fontAlgn="base">
              <a:buFontTx/>
              <a:buChar char="-"/>
            </a:pPr>
            <a:r>
              <a:rPr lang="pt-BR" sz="3300" dirty="0">
                <a:latin typeface="+mn-lt"/>
              </a:rPr>
              <a:t>Disse que lhes daria um “bocado” de pão (V.5) mas lhes ofereceu um verdadeiro banquete.</a:t>
            </a:r>
          </a:p>
          <a:p>
            <a:pPr marL="428625" indent="-428625" fontAlgn="base">
              <a:buFontTx/>
              <a:buChar char="-"/>
            </a:pPr>
            <a:r>
              <a:rPr lang="pt-BR" sz="3300" dirty="0">
                <a:latin typeface="+mn-lt"/>
              </a:rPr>
              <a:t>Ficou em pé ao lado deles (v.8).</a:t>
            </a:r>
            <a:br>
              <a:rPr lang="pt-BR" sz="3300" dirty="0">
                <a:latin typeface="+mn-lt"/>
              </a:rPr>
            </a:br>
            <a:endParaRPr lang="pt-BR" sz="3300" dirty="0">
              <a:latin typeface="+mn-lt"/>
            </a:endParaRPr>
          </a:p>
          <a:p>
            <a:pPr algn="ctr" fontAlgn="base"/>
            <a:r>
              <a:rPr lang="pt-BR" sz="3600" b="1" dirty="0">
                <a:latin typeface="+mn-lt"/>
              </a:rPr>
              <a:t>QUANTA HUMILDADE!</a:t>
            </a:r>
          </a:p>
        </p:txBody>
      </p:sp>
    </p:spTree>
    <p:extLst>
      <p:ext uri="{BB962C8B-B14F-4D97-AF65-F5344CB8AC3E}">
        <p14:creationId xmlns:p14="http://schemas.microsoft.com/office/powerpoint/2010/main" val="17464623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a:extLst>
              <a:ext uri="{FF2B5EF4-FFF2-40B4-BE49-F238E27FC236}">
                <a16:creationId xmlns:a16="http://schemas.microsoft.com/office/drawing/2014/main" id="{9B95B43C-5C31-45F0-8F62-71766BC11FFD}"/>
              </a:ext>
            </a:extLst>
          </p:cNvPr>
          <p:cNvPicPr>
            <a:picLocks noChangeAspect="1"/>
          </p:cNvPicPr>
          <p:nvPr/>
        </p:nvPicPr>
        <p:blipFill>
          <a:blip r:embed="rId3"/>
          <a:stretch>
            <a:fillRect/>
          </a:stretch>
        </p:blipFill>
        <p:spPr>
          <a:xfrm>
            <a:off x="0" y="-255464"/>
            <a:ext cx="9144000" cy="5143500"/>
          </a:xfrm>
          <a:prstGeom prst="rect">
            <a:avLst/>
          </a:prstGeom>
        </p:spPr>
      </p:pic>
      <p:sp>
        <p:nvSpPr>
          <p:cNvPr id="5" name="Título 1">
            <a:extLst>
              <a:ext uri="{FF2B5EF4-FFF2-40B4-BE49-F238E27FC236}">
                <a16:creationId xmlns:a16="http://schemas.microsoft.com/office/drawing/2014/main" id="{7B77A19B-5C38-47AB-B5EA-E528593BE822}"/>
              </a:ext>
            </a:extLst>
          </p:cNvPr>
          <p:cNvSpPr txBox="1">
            <a:spLocks/>
          </p:cNvSpPr>
          <p:nvPr/>
        </p:nvSpPr>
        <p:spPr>
          <a:xfrm>
            <a:off x="457200" y="2356760"/>
            <a:ext cx="8348472" cy="620481"/>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base">
              <a:lnSpc>
                <a:spcPct val="100000"/>
              </a:lnSpc>
              <a:spcBef>
                <a:spcPts val="0"/>
              </a:spcBef>
              <a:defRPr/>
            </a:pPr>
            <a:r>
              <a:rPr lang="pt-BR" sz="4500" b="1" dirty="0">
                <a:latin typeface="+mn-lt"/>
              </a:rPr>
              <a:t>Humildade no servir é saber que não somos autossuficientes</a:t>
            </a:r>
          </a:p>
          <a:p>
            <a:pPr algn="ctr" fontAlgn="base">
              <a:lnSpc>
                <a:spcPct val="100000"/>
              </a:lnSpc>
              <a:spcBef>
                <a:spcPts val="0"/>
              </a:spcBef>
              <a:defRPr/>
            </a:pPr>
            <a:r>
              <a:rPr lang="pt-BR" sz="4500" b="1" dirty="0">
                <a:latin typeface="+mn-lt"/>
              </a:rPr>
              <a:t> e precisamos de ajuda! </a:t>
            </a:r>
          </a:p>
          <a:p>
            <a:pPr algn="ctr" fontAlgn="base">
              <a:lnSpc>
                <a:spcPct val="100000"/>
              </a:lnSpc>
              <a:spcBef>
                <a:spcPts val="0"/>
              </a:spcBef>
              <a:defRPr/>
            </a:pPr>
            <a:r>
              <a:rPr lang="pt-BR" sz="4500" b="1" dirty="0">
                <a:latin typeface="+mn-lt"/>
              </a:rPr>
              <a:t>Precisamos uns dos outros! </a:t>
            </a:r>
          </a:p>
        </p:txBody>
      </p:sp>
    </p:spTree>
    <p:extLst>
      <p:ext uri="{BB962C8B-B14F-4D97-AF65-F5344CB8AC3E}">
        <p14:creationId xmlns:p14="http://schemas.microsoft.com/office/powerpoint/2010/main" val="22845533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descr="Cruz, Pôr Do Sol, Humildade, Devoção, Silhueta, Humano">
            <a:extLst>
              <a:ext uri="{FF2B5EF4-FFF2-40B4-BE49-F238E27FC236}">
                <a16:creationId xmlns:a16="http://schemas.microsoft.com/office/drawing/2014/main" id="{5CA1EAF6-49AD-425D-99F5-4440CE644F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627"/>
            <a:ext cx="9155484" cy="3042291"/>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m 9">
            <a:extLst>
              <a:ext uri="{FF2B5EF4-FFF2-40B4-BE49-F238E27FC236}">
                <a16:creationId xmlns:a16="http://schemas.microsoft.com/office/drawing/2014/main" id="{90C08BCF-7810-4F3F-899D-50B773C1F13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49276" y="4572001"/>
            <a:ext cx="1100759" cy="350360"/>
          </a:xfrm>
          <a:prstGeom prst="rect">
            <a:avLst/>
          </a:prstGeom>
        </p:spPr>
      </p:pic>
      <p:sp>
        <p:nvSpPr>
          <p:cNvPr id="5" name="Título 1">
            <a:extLst>
              <a:ext uri="{FF2B5EF4-FFF2-40B4-BE49-F238E27FC236}">
                <a16:creationId xmlns:a16="http://schemas.microsoft.com/office/drawing/2014/main" id="{530DD5E9-DDEB-4F8F-BEDE-2BE57B5042DA}"/>
              </a:ext>
            </a:extLst>
          </p:cNvPr>
          <p:cNvSpPr txBox="1">
            <a:spLocks/>
          </p:cNvSpPr>
          <p:nvPr/>
        </p:nvSpPr>
        <p:spPr>
          <a:xfrm>
            <a:off x="0" y="3410585"/>
            <a:ext cx="9155484" cy="777495"/>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685800">
              <a:buClrTx/>
              <a:defRPr/>
            </a:pPr>
            <a:r>
              <a:rPr lang="pt-BR" sz="6000" b="1" dirty="0">
                <a:ln w="0"/>
                <a:solidFill>
                  <a:schemeClr val="bg1"/>
                </a:solidFill>
                <a:effectLst>
                  <a:outerShdw blurRad="38100" dist="19050" dir="2700000" algn="tl" rotWithShape="0">
                    <a:schemeClr val="dk1">
                      <a:alpha val="40000"/>
                    </a:schemeClr>
                  </a:outerShdw>
                </a:effectLst>
                <a:latin typeface="+mn-lt"/>
              </a:rPr>
              <a:t>Qual tem sido sua </a:t>
            </a:r>
            <a:r>
              <a:rPr lang="pt-BR" sz="6000" b="1" dirty="0" err="1">
                <a:ln w="0"/>
                <a:solidFill>
                  <a:schemeClr val="bg1"/>
                </a:solidFill>
                <a:effectLst>
                  <a:outerShdw blurRad="38100" dist="19050" dir="2700000" algn="tl" rotWithShape="0">
                    <a:schemeClr val="dk1">
                      <a:alpha val="40000"/>
                    </a:schemeClr>
                  </a:outerShdw>
                </a:effectLst>
                <a:latin typeface="+mn-lt"/>
              </a:rPr>
              <a:t>humildade</a:t>
            </a:r>
            <a:r>
              <a:rPr lang="pt-BR" sz="6000" b="1" dirty="0">
                <a:ln w="0"/>
                <a:solidFill>
                  <a:schemeClr val="bg1"/>
                </a:solidFill>
                <a:effectLst>
                  <a:outerShdw blurRad="38100" dist="19050" dir="2700000" algn="tl" rotWithShape="0">
                    <a:schemeClr val="dk1">
                      <a:alpha val="40000"/>
                    </a:schemeClr>
                  </a:outerShdw>
                </a:effectLst>
                <a:latin typeface="+mn-lt"/>
              </a:rPr>
              <a:t> no servir?</a:t>
            </a:r>
            <a:endParaRPr lang="pt-BR" sz="3600" b="1" dirty="0">
              <a:ln w="0"/>
              <a:solidFill>
                <a:schemeClr val="bg1"/>
              </a:solidFill>
              <a:effectLst>
                <a:outerShdw blurRad="38100" dist="19050" dir="2700000" algn="tl" rotWithShape="0">
                  <a:schemeClr val="dk1">
                    <a:alpha val="40000"/>
                  </a:schemeClr>
                </a:outerShdw>
              </a:effectLst>
              <a:latin typeface="+mn-lt"/>
            </a:endParaRPr>
          </a:p>
        </p:txBody>
      </p:sp>
      <p:pic>
        <p:nvPicPr>
          <p:cNvPr id="2" name="Imagem 1" descr="Logotipo&#10;&#10;Descrição gerada automaticamente">
            <a:extLst>
              <a:ext uri="{FF2B5EF4-FFF2-40B4-BE49-F238E27FC236}">
                <a16:creationId xmlns:a16="http://schemas.microsoft.com/office/drawing/2014/main" id="{77A722F5-33EE-4B4F-0102-ADE266262D3E}"/>
              </a:ext>
            </a:extLst>
          </p:cNvPr>
          <p:cNvPicPr>
            <a:picLocks noChangeAspect="1"/>
          </p:cNvPicPr>
          <p:nvPr/>
        </p:nvPicPr>
        <p:blipFill>
          <a:blip r:embed="rId5"/>
          <a:stretch>
            <a:fillRect/>
          </a:stretch>
        </p:blipFill>
        <p:spPr>
          <a:xfrm>
            <a:off x="8205343" y="109189"/>
            <a:ext cx="821963" cy="1040978"/>
          </a:xfrm>
          <a:prstGeom prst="rect">
            <a:avLst/>
          </a:prstGeom>
        </p:spPr>
      </p:pic>
    </p:spTree>
    <p:extLst>
      <p:ext uri="{BB962C8B-B14F-4D97-AF65-F5344CB8AC3E}">
        <p14:creationId xmlns:p14="http://schemas.microsoft.com/office/powerpoint/2010/main" val="7790295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a:extLst>
              <a:ext uri="{FF2B5EF4-FFF2-40B4-BE49-F238E27FC236}">
                <a16:creationId xmlns:a16="http://schemas.microsoft.com/office/drawing/2014/main" id="{9B95B43C-5C31-45F0-8F62-71766BC11FFD}"/>
              </a:ext>
            </a:extLst>
          </p:cNvPr>
          <p:cNvPicPr>
            <a:picLocks noChangeAspect="1"/>
          </p:cNvPicPr>
          <p:nvPr/>
        </p:nvPicPr>
        <p:blipFill>
          <a:blip r:embed="rId3"/>
          <a:stretch>
            <a:fillRect/>
          </a:stretch>
        </p:blipFill>
        <p:spPr>
          <a:xfrm>
            <a:off x="0" y="-255464"/>
            <a:ext cx="9144000" cy="5143500"/>
          </a:xfrm>
          <a:prstGeom prst="rect">
            <a:avLst/>
          </a:prstGeom>
        </p:spPr>
      </p:pic>
      <p:pic>
        <p:nvPicPr>
          <p:cNvPr id="9" name="Picture 2" descr="Dom, Refeições, Embalado, Surpresa, Papel De Embrulho">
            <a:extLst>
              <a:ext uri="{FF2B5EF4-FFF2-40B4-BE49-F238E27FC236}">
                <a16:creationId xmlns:a16="http://schemas.microsoft.com/office/drawing/2014/main" id="{78E5796F-0DE2-4B11-8061-901BD755773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27042" y="526542"/>
            <a:ext cx="4616958" cy="4616958"/>
          </a:xfrm>
          <a:prstGeom prst="rect">
            <a:avLst/>
          </a:prstGeom>
          <a:noFill/>
          <a:extLst>
            <a:ext uri="{909E8E84-426E-40DD-AFC4-6F175D3DCCD1}">
              <a14:hiddenFill xmlns:a14="http://schemas.microsoft.com/office/drawing/2010/main">
                <a:solidFill>
                  <a:srgbClr val="FFFFFF"/>
                </a:solidFill>
              </a14:hiddenFill>
            </a:ext>
          </a:extLst>
        </p:spPr>
      </p:pic>
      <p:sp>
        <p:nvSpPr>
          <p:cNvPr id="7" name="Título 1">
            <a:extLst>
              <a:ext uri="{FF2B5EF4-FFF2-40B4-BE49-F238E27FC236}">
                <a16:creationId xmlns:a16="http://schemas.microsoft.com/office/drawing/2014/main" id="{BD73C77C-1583-4B78-BD89-28BB98971F3B}"/>
              </a:ext>
            </a:extLst>
          </p:cNvPr>
          <p:cNvSpPr txBox="1">
            <a:spLocks/>
          </p:cNvSpPr>
          <p:nvPr/>
        </p:nvSpPr>
        <p:spPr>
          <a:xfrm>
            <a:off x="278632" y="1182816"/>
            <a:ext cx="4852676" cy="620481"/>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685800">
              <a:buClrTx/>
              <a:defRPr/>
            </a:pPr>
            <a:br>
              <a:rPr lang="pt-BR" sz="5400" b="1" dirty="0">
                <a:ln w="0"/>
                <a:effectLst>
                  <a:outerShdw blurRad="38100" dist="19050" dir="2700000" algn="tl" rotWithShape="0">
                    <a:schemeClr val="dk1">
                      <a:alpha val="40000"/>
                    </a:schemeClr>
                  </a:outerShdw>
                </a:effectLst>
                <a:latin typeface="+mn-lt"/>
              </a:rPr>
            </a:br>
            <a:r>
              <a:rPr lang="pt-BR" sz="5400" b="1" dirty="0">
                <a:ln w="0"/>
                <a:effectLst>
                  <a:outerShdw blurRad="38100" dist="19050" dir="2700000" algn="tl" rotWithShape="0">
                    <a:schemeClr val="dk1">
                      <a:alpha val="40000"/>
                    </a:schemeClr>
                  </a:outerShdw>
                </a:effectLst>
                <a:latin typeface="+mn-lt"/>
              </a:rPr>
              <a:t>3. Generosidade</a:t>
            </a:r>
          </a:p>
          <a:p>
            <a:pPr algn="ctr" defTabSz="685800">
              <a:buClrTx/>
              <a:defRPr/>
            </a:pPr>
            <a:r>
              <a:rPr lang="pt-BR" sz="5400" b="1" dirty="0">
                <a:ln w="0"/>
                <a:effectLst>
                  <a:outerShdw blurRad="38100" dist="19050" dir="2700000" algn="tl" rotWithShape="0">
                    <a:schemeClr val="dk1">
                      <a:alpha val="40000"/>
                    </a:schemeClr>
                  </a:outerShdw>
                </a:effectLst>
                <a:latin typeface="+mn-lt"/>
              </a:rPr>
              <a:t>no Servir!</a:t>
            </a:r>
            <a:endParaRPr lang="pt-BR" sz="3300" b="1" dirty="0">
              <a:ln w="0"/>
              <a:effectLst>
                <a:outerShdw blurRad="38100" dist="19050" dir="2700000" algn="tl" rotWithShape="0">
                  <a:schemeClr val="dk1">
                    <a:alpha val="40000"/>
                  </a:schemeClr>
                </a:outerShdw>
              </a:effectLst>
              <a:latin typeface="+mn-lt"/>
            </a:endParaRPr>
          </a:p>
        </p:txBody>
      </p:sp>
    </p:spTree>
    <p:extLst>
      <p:ext uri="{BB962C8B-B14F-4D97-AF65-F5344CB8AC3E}">
        <p14:creationId xmlns:p14="http://schemas.microsoft.com/office/powerpoint/2010/main" val="15519878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1329E8-96C0-4BDD-9906-71DEE87E969C}"/>
              </a:ext>
            </a:extLst>
          </p:cNvPr>
          <p:cNvSpPr>
            <a:spLocks noGrp="1"/>
          </p:cNvSpPr>
          <p:nvPr>
            <p:ph type="ctrTitle"/>
          </p:nvPr>
        </p:nvSpPr>
        <p:spPr/>
        <p:txBody>
          <a:bodyPr/>
          <a:lstStyle/>
          <a:p>
            <a:endParaRPr lang="pt-BR"/>
          </a:p>
        </p:txBody>
      </p:sp>
      <p:sp>
        <p:nvSpPr>
          <p:cNvPr id="3" name="Subtítulo 2">
            <a:extLst>
              <a:ext uri="{FF2B5EF4-FFF2-40B4-BE49-F238E27FC236}">
                <a16:creationId xmlns:a16="http://schemas.microsoft.com/office/drawing/2014/main" id="{556DB6F2-D798-4A25-A606-05F5AE07399A}"/>
              </a:ext>
            </a:extLst>
          </p:cNvPr>
          <p:cNvSpPr>
            <a:spLocks noGrp="1"/>
          </p:cNvSpPr>
          <p:nvPr>
            <p:ph type="subTitle" idx="1"/>
          </p:nvPr>
        </p:nvSpPr>
        <p:spPr/>
        <p:txBody>
          <a:bodyPr/>
          <a:lstStyle/>
          <a:p>
            <a:endParaRPr lang="pt-BR"/>
          </a:p>
        </p:txBody>
      </p:sp>
      <p:pic>
        <p:nvPicPr>
          <p:cNvPr id="7" name="Imagem 6">
            <a:extLst>
              <a:ext uri="{FF2B5EF4-FFF2-40B4-BE49-F238E27FC236}">
                <a16:creationId xmlns:a16="http://schemas.microsoft.com/office/drawing/2014/main" id="{539F95DF-3ED7-4E39-9F13-359BECE6598C}"/>
              </a:ext>
            </a:extLst>
          </p:cNvPr>
          <p:cNvPicPr>
            <a:picLocks noChangeAspect="1"/>
          </p:cNvPicPr>
          <p:nvPr/>
        </p:nvPicPr>
        <p:blipFill>
          <a:blip r:embed="rId3"/>
          <a:stretch>
            <a:fillRect/>
          </a:stretch>
        </p:blipFill>
        <p:spPr>
          <a:xfrm>
            <a:off x="0" y="0"/>
            <a:ext cx="9144000" cy="5143500"/>
          </a:xfrm>
          <a:prstGeom prst="rect">
            <a:avLst/>
          </a:prstGeom>
        </p:spPr>
      </p:pic>
      <p:pic>
        <p:nvPicPr>
          <p:cNvPr id="10" name="Imagem 9">
            <a:extLst>
              <a:ext uri="{FF2B5EF4-FFF2-40B4-BE49-F238E27FC236}">
                <a16:creationId xmlns:a16="http://schemas.microsoft.com/office/drawing/2014/main" id="{90C08BCF-7810-4F3F-899D-50B773C1F13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49276" y="4572001"/>
            <a:ext cx="1100759" cy="350360"/>
          </a:xfrm>
          <a:prstGeom prst="rect">
            <a:avLst/>
          </a:prstGeom>
        </p:spPr>
      </p:pic>
      <p:sp>
        <p:nvSpPr>
          <p:cNvPr id="11" name="Título 1">
            <a:extLst>
              <a:ext uri="{FF2B5EF4-FFF2-40B4-BE49-F238E27FC236}">
                <a16:creationId xmlns:a16="http://schemas.microsoft.com/office/drawing/2014/main" id="{49671F1B-48BF-460A-A7B9-5D68E10D69A5}"/>
              </a:ext>
            </a:extLst>
          </p:cNvPr>
          <p:cNvSpPr txBox="1">
            <a:spLocks/>
          </p:cNvSpPr>
          <p:nvPr/>
        </p:nvSpPr>
        <p:spPr>
          <a:xfrm>
            <a:off x="0" y="2046520"/>
            <a:ext cx="9144000" cy="620481"/>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br>
              <a:rPr lang="pt-BR" sz="3300" b="1" dirty="0">
                <a:ln w="0"/>
                <a:effectLst>
                  <a:outerShdw blurRad="38100" dist="19050" dir="2700000" algn="tl" rotWithShape="0">
                    <a:schemeClr val="dk1">
                      <a:alpha val="40000"/>
                    </a:schemeClr>
                  </a:outerShdw>
                </a:effectLst>
                <a:latin typeface="+mn-lt"/>
              </a:rPr>
            </a:br>
            <a:endParaRPr lang="pt-BR" sz="3300" dirty="0">
              <a:latin typeface="+mn-lt"/>
            </a:endParaRPr>
          </a:p>
        </p:txBody>
      </p:sp>
      <p:sp>
        <p:nvSpPr>
          <p:cNvPr id="8" name="Título 1">
            <a:extLst>
              <a:ext uri="{FF2B5EF4-FFF2-40B4-BE49-F238E27FC236}">
                <a16:creationId xmlns:a16="http://schemas.microsoft.com/office/drawing/2014/main" id="{9387DF88-9816-438F-BF8C-F9EB9A8103D3}"/>
              </a:ext>
            </a:extLst>
          </p:cNvPr>
          <p:cNvSpPr txBox="1">
            <a:spLocks/>
          </p:cNvSpPr>
          <p:nvPr/>
        </p:nvSpPr>
        <p:spPr>
          <a:xfrm>
            <a:off x="-173736" y="2701529"/>
            <a:ext cx="9144000" cy="620481"/>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685800">
              <a:buClrTx/>
              <a:defRPr/>
            </a:pPr>
            <a:endParaRPr lang="pt-BR" sz="2700" b="1" dirty="0">
              <a:ln w="0"/>
              <a:effectLst>
                <a:outerShdw blurRad="38100" dist="19050" dir="2700000" algn="tl" rotWithShape="0">
                  <a:schemeClr val="dk1">
                    <a:alpha val="40000"/>
                  </a:schemeClr>
                </a:outerShdw>
              </a:effectLst>
              <a:latin typeface="+mn-lt"/>
            </a:endParaRPr>
          </a:p>
        </p:txBody>
      </p:sp>
      <p:sp>
        <p:nvSpPr>
          <p:cNvPr id="9" name="Título 1">
            <a:extLst>
              <a:ext uri="{FF2B5EF4-FFF2-40B4-BE49-F238E27FC236}">
                <a16:creationId xmlns:a16="http://schemas.microsoft.com/office/drawing/2014/main" id="{DED7F9C2-FE60-4DA6-BFCC-DFB1F7BF99E2}"/>
              </a:ext>
            </a:extLst>
          </p:cNvPr>
          <p:cNvSpPr txBox="1">
            <a:spLocks/>
          </p:cNvSpPr>
          <p:nvPr/>
        </p:nvSpPr>
        <p:spPr>
          <a:xfrm>
            <a:off x="0" y="2356760"/>
            <a:ext cx="9144000" cy="620481"/>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28625" indent="-428625" fontAlgn="base">
              <a:buFontTx/>
              <a:buChar char="-"/>
            </a:pPr>
            <a:r>
              <a:rPr lang="pt-BR" sz="3600" dirty="0">
                <a:latin typeface="+mn-lt"/>
              </a:rPr>
              <a:t>Pediu que Sara usasse a “Flor da Farinha” (v.6).</a:t>
            </a:r>
          </a:p>
          <a:p>
            <a:pPr marL="428625" indent="-428625" fontAlgn="base">
              <a:buFontTx/>
              <a:buChar char="-"/>
            </a:pPr>
            <a:r>
              <a:rPr lang="pt-BR" sz="3600" dirty="0">
                <a:latin typeface="+mn-lt"/>
              </a:rPr>
              <a:t>Escolheu o melhor novilho, tenro e bom (v.7).</a:t>
            </a:r>
          </a:p>
          <a:p>
            <a:pPr marL="428625" indent="-428625" fontAlgn="base">
              <a:buFontTx/>
              <a:buChar char="-"/>
            </a:pPr>
            <a:r>
              <a:rPr lang="pt-BR" sz="3600" dirty="0">
                <a:latin typeface="+mn-lt"/>
              </a:rPr>
              <a:t>Ofereceu um banquete com a manteiga e coalhada que havia sido preparada (v.8).</a:t>
            </a:r>
            <a:r>
              <a:rPr lang="pt-BR" sz="3600" b="1" dirty="0">
                <a:latin typeface="+mn-lt"/>
              </a:rPr>
              <a:t> </a:t>
            </a:r>
          </a:p>
          <a:p>
            <a:pPr marL="428625" indent="-428625" fontAlgn="base">
              <a:buFontTx/>
              <a:buChar char="-"/>
            </a:pPr>
            <a:endParaRPr lang="pt-BR" sz="3600" b="1" dirty="0">
              <a:latin typeface="+mn-lt"/>
            </a:endParaRPr>
          </a:p>
          <a:p>
            <a:pPr algn="ctr" fontAlgn="base"/>
            <a:r>
              <a:rPr lang="pt-BR" sz="3600" b="1" dirty="0">
                <a:latin typeface="+mn-lt"/>
              </a:rPr>
              <a:t>QUANTA GENEROSIDADE!</a:t>
            </a:r>
          </a:p>
        </p:txBody>
      </p:sp>
    </p:spTree>
    <p:extLst>
      <p:ext uri="{BB962C8B-B14F-4D97-AF65-F5344CB8AC3E}">
        <p14:creationId xmlns:p14="http://schemas.microsoft.com/office/powerpoint/2010/main" val="39925830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1329E8-96C0-4BDD-9906-71DEE87E969C}"/>
              </a:ext>
            </a:extLst>
          </p:cNvPr>
          <p:cNvSpPr>
            <a:spLocks noGrp="1"/>
          </p:cNvSpPr>
          <p:nvPr>
            <p:ph type="ctrTitle"/>
          </p:nvPr>
        </p:nvSpPr>
        <p:spPr/>
        <p:txBody>
          <a:bodyPr/>
          <a:lstStyle/>
          <a:p>
            <a:endParaRPr lang="pt-BR"/>
          </a:p>
        </p:txBody>
      </p:sp>
      <p:sp>
        <p:nvSpPr>
          <p:cNvPr id="3" name="Subtítulo 2">
            <a:extLst>
              <a:ext uri="{FF2B5EF4-FFF2-40B4-BE49-F238E27FC236}">
                <a16:creationId xmlns:a16="http://schemas.microsoft.com/office/drawing/2014/main" id="{556DB6F2-D798-4A25-A606-05F5AE07399A}"/>
              </a:ext>
            </a:extLst>
          </p:cNvPr>
          <p:cNvSpPr>
            <a:spLocks noGrp="1"/>
          </p:cNvSpPr>
          <p:nvPr>
            <p:ph type="subTitle" idx="1"/>
          </p:nvPr>
        </p:nvSpPr>
        <p:spPr/>
        <p:txBody>
          <a:bodyPr/>
          <a:lstStyle/>
          <a:p>
            <a:endParaRPr lang="pt-BR"/>
          </a:p>
        </p:txBody>
      </p:sp>
      <p:pic>
        <p:nvPicPr>
          <p:cNvPr id="7" name="Imagem 6">
            <a:extLst>
              <a:ext uri="{FF2B5EF4-FFF2-40B4-BE49-F238E27FC236}">
                <a16:creationId xmlns:a16="http://schemas.microsoft.com/office/drawing/2014/main" id="{539F95DF-3ED7-4E39-9F13-359BECE6598C}"/>
              </a:ext>
            </a:extLst>
          </p:cNvPr>
          <p:cNvPicPr>
            <a:picLocks noChangeAspect="1"/>
          </p:cNvPicPr>
          <p:nvPr/>
        </p:nvPicPr>
        <p:blipFill>
          <a:blip r:embed="rId3"/>
          <a:stretch>
            <a:fillRect/>
          </a:stretch>
        </p:blipFill>
        <p:spPr>
          <a:xfrm>
            <a:off x="0" y="0"/>
            <a:ext cx="9144000" cy="5143500"/>
          </a:xfrm>
          <a:prstGeom prst="rect">
            <a:avLst/>
          </a:prstGeom>
        </p:spPr>
      </p:pic>
      <p:pic>
        <p:nvPicPr>
          <p:cNvPr id="10" name="Imagem 9">
            <a:extLst>
              <a:ext uri="{FF2B5EF4-FFF2-40B4-BE49-F238E27FC236}">
                <a16:creationId xmlns:a16="http://schemas.microsoft.com/office/drawing/2014/main" id="{90C08BCF-7810-4F3F-899D-50B773C1F13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49276" y="4572001"/>
            <a:ext cx="1100759" cy="350360"/>
          </a:xfrm>
          <a:prstGeom prst="rect">
            <a:avLst/>
          </a:prstGeom>
        </p:spPr>
      </p:pic>
      <p:sp>
        <p:nvSpPr>
          <p:cNvPr id="11" name="Título 1">
            <a:extLst>
              <a:ext uri="{FF2B5EF4-FFF2-40B4-BE49-F238E27FC236}">
                <a16:creationId xmlns:a16="http://schemas.microsoft.com/office/drawing/2014/main" id="{49671F1B-48BF-460A-A7B9-5D68E10D69A5}"/>
              </a:ext>
            </a:extLst>
          </p:cNvPr>
          <p:cNvSpPr txBox="1">
            <a:spLocks/>
          </p:cNvSpPr>
          <p:nvPr/>
        </p:nvSpPr>
        <p:spPr>
          <a:xfrm>
            <a:off x="0" y="2046520"/>
            <a:ext cx="9144000" cy="620481"/>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br>
              <a:rPr lang="pt-BR" sz="3300" b="1" dirty="0">
                <a:ln w="0"/>
                <a:effectLst>
                  <a:outerShdw blurRad="38100" dist="19050" dir="2700000" algn="tl" rotWithShape="0">
                    <a:schemeClr val="dk1">
                      <a:alpha val="40000"/>
                    </a:schemeClr>
                  </a:outerShdw>
                </a:effectLst>
                <a:latin typeface="+mn-lt"/>
              </a:rPr>
            </a:br>
            <a:endParaRPr lang="pt-BR" sz="3300" dirty="0">
              <a:latin typeface="+mn-lt"/>
            </a:endParaRPr>
          </a:p>
        </p:txBody>
      </p:sp>
      <p:sp>
        <p:nvSpPr>
          <p:cNvPr id="8" name="Título 1">
            <a:extLst>
              <a:ext uri="{FF2B5EF4-FFF2-40B4-BE49-F238E27FC236}">
                <a16:creationId xmlns:a16="http://schemas.microsoft.com/office/drawing/2014/main" id="{9387DF88-9816-438F-BF8C-F9EB9A8103D3}"/>
              </a:ext>
            </a:extLst>
          </p:cNvPr>
          <p:cNvSpPr txBox="1">
            <a:spLocks/>
          </p:cNvSpPr>
          <p:nvPr/>
        </p:nvSpPr>
        <p:spPr>
          <a:xfrm>
            <a:off x="0" y="2332855"/>
            <a:ext cx="9144000" cy="620481"/>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pt-BR" sz="4500" b="1" dirty="0">
                <a:latin typeface="+mn-lt"/>
              </a:rPr>
              <a:t>Ser generoso é dar o melhor e nunca a sobra, com alegria, sem pesar, com liberalidade e bondade! Abraão deu o melhor que tinha. </a:t>
            </a:r>
          </a:p>
        </p:txBody>
      </p:sp>
    </p:spTree>
    <p:extLst>
      <p:ext uri="{BB962C8B-B14F-4D97-AF65-F5344CB8AC3E}">
        <p14:creationId xmlns:p14="http://schemas.microsoft.com/office/powerpoint/2010/main" val="19179429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descr="Cruz, Pôr Do Sol, Humildade, Devoção, Silhueta, Humano">
            <a:extLst>
              <a:ext uri="{FF2B5EF4-FFF2-40B4-BE49-F238E27FC236}">
                <a16:creationId xmlns:a16="http://schemas.microsoft.com/office/drawing/2014/main" id="{5CA1EAF6-49AD-425D-99F5-4440CE644F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627"/>
            <a:ext cx="9155484" cy="3042291"/>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m 9">
            <a:extLst>
              <a:ext uri="{FF2B5EF4-FFF2-40B4-BE49-F238E27FC236}">
                <a16:creationId xmlns:a16="http://schemas.microsoft.com/office/drawing/2014/main" id="{90C08BCF-7810-4F3F-899D-50B773C1F13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49276" y="4572001"/>
            <a:ext cx="1100759" cy="350360"/>
          </a:xfrm>
          <a:prstGeom prst="rect">
            <a:avLst/>
          </a:prstGeom>
        </p:spPr>
      </p:pic>
      <p:sp>
        <p:nvSpPr>
          <p:cNvPr id="11" name="Título 1">
            <a:extLst>
              <a:ext uri="{FF2B5EF4-FFF2-40B4-BE49-F238E27FC236}">
                <a16:creationId xmlns:a16="http://schemas.microsoft.com/office/drawing/2014/main" id="{49671F1B-48BF-460A-A7B9-5D68E10D69A5}"/>
              </a:ext>
            </a:extLst>
          </p:cNvPr>
          <p:cNvSpPr txBox="1">
            <a:spLocks/>
          </p:cNvSpPr>
          <p:nvPr/>
        </p:nvSpPr>
        <p:spPr>
          <a:xfrm>
            <a:off x="0" y="3410585"/>
            <a:ext cx="9155484" cy="777495"/>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a:defRPr/>
            </a:pPr>
            <a:r>
              <a:rPr lang="pt-BR" sz="3600" b="1" dirty="0">
                <a:solidFill>
                  <a:schemeClr val="bg1"/>
                </a:solidFill>
                <a:latin typeface="+mn-lt"/>
              </a:rPr>
              <a:t>DEUS NOS DEU O MELHOR: JESUS!</a:t>
            </a:r>
            <a:endParaRPr lang="pt-BR" sz="4000" b="1" dirty="0">
              <a:ln w="0"/>
              <a:solidFill>
                <a:schemeClr val="bg1"/>
              </a:solidFill>
              <a:effectLst>
                <a:outerShdw blurRad="38100" dist="19050" dir="2700000" algn="tl" rotWithShape="0">
                  <a:schemeClr val="dk1">
                    <a:alpha val="40000"/>
                  </a:schemeClr>
                </a:outerShdw>
              </a:effectLst>
              <a:latin typeface="+mn-lt"/>
            </a:endParaRPr>
          </a:p>
        </p:txBody>
      </p:sp>
      <p:pic>
        <p:nvPicPr>
          <p:cNvPr id="2" name="Imagem 1" descr="Logotipo&#10;&#10;Descrição gerada automaticamente">
            <a:extLst>
              <a:ext uri="{FF2B5EF4-FFF2-40B4-BE49-F238E27FC236}">
                <a16:creationId xmlns:a16="http://schemas.microsoft.com/office/drawing/2014/main" id="{3FDEE97C-52DB-55EA-B31B-27B4B38E650A}"/>
              </a:ext>
            </a:extLst>
          </p:cNvPr>
          <p:cNvPicPr>
            <a:picLocks noChangeAspect="1"/>
          </p:cNvPicPr>
          <p:nvPr/>
        </p:nvPicPr>
        <p:blipFill>
          <a:blip r:embed="rId5"/>
          <a:stretch>
            <a:fillRect/>
          </a:stretch>
        </p:blipFill>
        <p:spPr>
          <a:xfrm>
            <a:off x="8205343" y="109189"/>
            <a:ext cx="821963" cy="1040978"/>
          </a:xfrm>
          <a:prstGeom prst="rect">
            <a:avLst/>
          </a:prstGeom>
        </p:spPr>
      </p:pic>
    </p:spTree>
    <p:extLst>
      <p:ext uri="{BB962C8B-B14F-4D97-AF65-F5344CB8AC3E}">
        <p14:creationId xmlns:p14="http://schemas.microsoft.com/office/powerpoint/2010/main" val="30786903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descr="Cruz, Pôr Do Sol, Humildade, Devoção, Silhueta, Humano">
            <a:extLst>
              <a:ext uri="{FF2B5EF4-FFF2-40B4-BE49-F238E27FC236}">
                <a16:creationId xmlns:a16="http://schemas.microsoft.com/office/drawing/2014/main" id="{5CA1EAF6-49AD-425D-99F5-4440CE644F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627"/>
            <a:ext cx="9155484" cy="3042291"/>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m 9">
            <a:extLst>
              <a:ext uri="{FF2B5EF4-FFF2-40B4-BE49-F238E27FC236}">
                <a16:creationId xmlns:a16="http://schemas.microsoft.com/office/drawing/2014/main" id="{90C08BCF-7810-4F3F-899D-50B773C1F13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49276" y="4572001"/>
            <a:ext cx="1100759" cy="350360"/>
          </a:xfrm>
          <a:prstGeom prst="rect">
            <a:avLst/>
          </a:prstGeom>
        </p:spPr>
      </p:pic>
      <p:sp>
        <p:nvSpPr>
          <p:cNvPr id="5" name="Título 1">
            <a:extLst>
              <a:ext uri="{FF2B5EF4-FFF2-40B4-BE49-F238E27FC236}">
                <a16:creationId xmlns:a16="http://schemas.microsoft.com/office/drawing/2014/main" id="{530DD5E9-DDEB-4F8F-BEDE-2BE57B5042DA}"/>
              </a:ext>
            </a:extLst>
          </p:cNvPr>
          <p:cNvSpPr txBox="1">
            <a:spLocks/>
          </p:cNvSpPr>
          <p:nvPr/>
        </p:nvSpPr>
        <p:spPr>
          <a:xfrm>
            <a:off x="0" y="3410585"/>
            <a:ext cx="9155484" cy="777495"/>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685800">
              <a:buClrTx/>
              <a:defRPr/>
            </a:pPr>
            <a:r>
              <a:rPr lang="pt-BR" sz="5400" b="1" dirty="0">
                <a:ln w="0"/>
                <a:solidFill>
                  <a:schemeClr val="bg1"/>
                </a:solidFill>
                <a:effectLst>
                  <a:outerShdw blurRad="38100" dist="19050" dir="2700000" algn="tl" rotWithShape="0">
                    <a:schemeClr val="dk1">
                      <a:alpha val="40000"/>
                    </a:schemeClr>
                  </a:outerShdw>
                </a:effectLst>
                <a:latin typeface="+mn-lt"/>
              </a:rPr>
              <a:t>Qual tem sido sua generosidade no servir?</a:t>
            </a:r>
            <a:endParaRPr lang="pt-BR" sz="3200" b="1" dirty="0">
              <a:ln w="0"/>
              <a:solidFill>
                <a:schemeClr val="bg1"/>
              </a:solidFill>
              <a:effectLst>
                <a:outerShdw blurRad="38100" dist="19050" dir="2700000" algn="tl" rotWithShape="0">
                  <a:schemeClr val="dk1">
                    <a:alpha val="40000"/>
                  </a:schemeClr>
                </a:outerShdw>
              </a:effectLst>
              <a:latin typeface="+mn-lt"/>
            </a:endParaRPr>
          </a:p>
        </p:txBody>
      </p:sp>
      <p:pic>
        <p:nvPicPr>
          <p:cNvPr id="2" name="Imagem 1" descr="Logotipo&#10;&#10;Descrição gerada automaticamente">
            <a:extLst>
              <a:ext uri="{FF2B5EF4-FFF2-40B4-BE49-F238E27FC236}">
                <a16:creationId xmlns:a16="http://schemas.microsoft.com/office/drawing/2014/main" id="{20E39CCC-DA69-B504-CF3D-82DC5F16BC02}"/>
              </a:ext>
            </a:extLst>
          </p:cNvPr>
          <p:cNvPicPr>
            <a:picLocks noChangeAspect="1"/>
          </p:cNvPicPr>
          <p:nvPr/>
        </p:nvPicPr>
        <p:blipFill>
          <a:blip r:embed="rId5"/>
          <a:stretch>
            <a:fillRect/>
          </a:stretch>
        </p:blipFill>
        <p:spPr>
          <a:xfrm>
            <a:off x="8205343" y="109189"/>
            <a:ext cx="821963" cy="1040978"/>
          </a:xfrm>
          <a:prstGeom prst="rect">
            <a:avLst/>
          </a:prstGeom>
        </p:spPr>
      </p:pic>
    </p:spTree>
    <p:extLst>
      <p:ext uri="{BB962C8B-B14F-4D97-AF65-F5344CB8AC3E}">
        <p14:creationId xmlns:p14="http://schemas.microsoft.com/office/powerpoint/2010/main" val="35807178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a:extLst>
              <a:ext uri="{FF2B5EF4-FFF2-40B4-BE49-F238E27FC236}">
                <a16:creationId xmlns:a16="http://schemas.microsoft.com/office/drawing/2014/main" id="{9B95B43C-5C31-45F0-8F62-71766BC11FFD}"/>
              </a:ext>
            </a:extLst>
          </p:cNvPr>
          <p:cNvPicPr>
            <a:picLocks noChangeAspect="1"/>
          </p:cNvPicPr>
          <p:nvPr/>
        </p:nvPicPr>
        <p:blipFill>
          <a:blip r:embed="rId3"/>
          <a:stretch>
            <a:fillRect/>
          </a:stretch>
        </p:blipFill>
        <p:spPr>
          <a:xfrm>
            <a:off x="0" y="-255464"/>
            <a:ext cx="9144000" cy="5143500"/>
          </a:xfrm>
          <a:prstGeom prst="rect">
            <a:avLst/>
          </a:prstGeom>
        </p:spPr>
      </p:pic>
      <p:sp>
        <p:nvSpPr>
          <p:cNvPr id="7" name="Título 1">
            <a:extLst>
              <a:ext uri="{FF2B5EF4-FFF2-40B4-BE49-F238E27FC236}">
                <a16:creationId xmlns:a16="http://schemas.microsoft.com/office/drawing/2014/main" id="{BD73C77C-1583-4B78-BD89-28BB98971F3B}"/>
              </a:ext>
            </a:extLst>
          </p:cNvPr>
          <p:cNvSpPr txBox="1">
            <a:spLocks/>
          </p:cNvSpPr>
          <p:nvPr/>
        </p:nvSpPr>
        <p:spPr>
          <a:xfrm>
            <a:off x="195224" y="1813010"/>
            <a:ext cx="8618233" cy="620481"/>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685800">
              <a:buClrTx/>
              <a:defRPr/>
            </a:pPr>
            <a:br>
              <a:rPr lang="pt-BR" sz="4800" b="1" dirty="0">
                <a:ln w="0"/>
                <a:effectLst>
                  <a:outerShdw blurRad="38100" dist="19050" dir="2700000" algn="tl" rotWithShape="0">
                    <a:schemeClr val="dk1">
                      <a:alpha val="40000"/>
                    </a:schemeClr>
                  </a:outerShdw>
                </a:effectLst>
                <a:latin typeface="+mn-lt"/>
              </a:rPr>
            </a:br>
            <a:r>
              <a:rPr lang="pt-BR" sz="4800" b="1" dirty="0">
                <a:ln w="0"/>
                <a:effectLst>
                  <a:outerShdw blurRad="38100" dist="19050" dir="2700000" algn="tl" rotWithShape="0">
                    <a:schemeClr val="dk1">
                      <a:alpha val="40000"/>
                    </a:schemeClr>
                  </a:outerShdw>
                </a:effectLst>
                <a:latin typeface="+mn-lt"/>
              </a:rPr>
              <a:t>1. Disposição no Servir!</a:t>
            </a:r>
          </a:p>
          <a:p>
            <a:pPr defTabSz="685800">
              <a:buClrTx/>
              <a:defRPr/>
            </a:pPr>
            <a:r>
              <a:rPr lang="pt-BR" sz="4800" b="1" dirty="0">
                <a:ln w="0"/>
                <a:effectLst>
                  <a:outerShdw blurRad="38100" dist="19050" dir="2700000" algn="tl" rotWithShape="0">
                    <a:schemeClr val="dk1">
                      <a:alpha val="40000"/>
                    </a:schemeClr>
                  </a:outerShdw>
                </a:effectLst>
                <a:latin typeface="+mn-lt"/>
              </a:rPr>
              <a:t>2. Humildade no Servir!</a:t>
            </a:r>
          </a:p>
          <a:p>
            <a:pPr defTabSz="685800">
              <a:buClrTx/>
              <a:defRPr/>
            </a:pPr>
            <a:r>
              <a:rPr lang="pt-BR" sz="4800" b="1" dirty="0">
                <a:ln w="0"/>
                <a:effectLst>
                  <a:outerShdw blurRad="38100" dist="19050" dir="2700000" algn="tl" rotWithShape="0">
                    <a:schemeClr val="dk1">
                      <a:alpha val="40000"/>
                    </a:schemeClr>
                  </a:outerShdw>
                </a:effectLst>
                <a:latin typeface="+mn-lt"/>
              </a:rPr>
              <a:t>3. Generosidade no Servir!</a:t>
            </a:r>
            <a:endParaRPr lang="pt-BR" sz="3200" b="1" dirty="0">
              <a:ln w="0"/>
              <a:effectLst>
                <a:outerShdw blurRad="38100" dist="19050" dir="2700000" algn="tl" rotWithShape="0">
                  <a:schemeClr val="dk1">
                    <a:alpha val="40000"/>
                  </a:schemeClr>
                </a:outerShdw>
              </a:effectLst>
              <a:latin typeface="+mn-lt"/>
            </a:endParaRPr>
          </a:p>
        </p:txBody>
      </p:sp>
    </p:spTree>
    <p:extLst>
      <p:ext uri="{BB962C8B-B14F-4D97-AF65-F5344CB8AC3E}">
        <p14:creationId xmlns:p14="http://schemas.microsoft.com/office/powerpoint/2010/main" val="14709284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descr="Cruz, Pôr Do Sol, Humildade, Devoção, Silhueta, Humano">
            <a:extLst>
              <a:ext uri="{FF2B5EF4-FFF2-40B4-BE49-F238E27FC236}">
                <a16:creationId xmlns:a16="http://schemas.microsoft.com/office/drawing/2014/main" id="{5CA1EAF6-49AD-425D-99F5-4440CE644F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627"/>
            <a:ext cx="9155484" cy="3042291"/>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m 9">
            <a:extLst>
              <a:ext uri="{FF2B5EF4-FFF2-40B4-BE49-F238E27FC236}">
                <a16:creationId xmlns:a16="http://schemas.microsoft.com/office/drawing/2014/main" id="{90C08BCF-7810-4F3F-899D-50B773C1F13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49276" y="4572001"/>
            <a:ext cx="1100759" cy="350360"/>
          </a:xfrm>
          <a:prstGeom prst="rect">
            <a:avLst/>
          </a:prstGeom>
        </p:spPr>
      </p:pic>
      <p:sp>
        <p:nvSpPr>
          <p:cNvPr id="11" name="Título 1">
            <a:extLst>
              <a:ext uri="{FF2B5EF4-FFF2-40B4-BE49-F238E27FC236}">
                <a16:creationId xmlns:a16="http://schemas.microsoft.com/office/drawing/2014/main" id="{49671F1B-48BF-460A-A7B9-5D68E10D69A5}"/>
              </a:ext>
            </a:extLst>
          </p:cNvPr>
          <p:cNvSpPr txBox="1">
            <a:spLocks/>
          </p:cNvSpPr>
          <p:nvPr/>
        </p:nvSpPr>
        <p:spPr>
          <a:xfrm>
            <a:off x="0" y="3540330"/>
            <a:ext cx="9155484" cy="777495"/>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pt-BR" sz="3300" dirty="0">
                <a:solidFill>
                  <a:schemeClr val="bg1"/>
                </a:solidFill>
                <a:latin typeface="+mn-lt"/>
              </a:rPr>
              <a:t>“E tudo quanto fizerdes, fazei-o de todo o coração, como ao Senhor, e não aos homens, sabendo que recebereis do Senhor o galardão da herança, porque a Cristo, o Senhor, servis.” </a:t>
            </a:r>
          </a:p>
          <a:p>
            <a:pPr algn="ctr">
              <a:defRPr/>
            </a:pPr>
            <a:r>
              <a:rPr lang="pt-BR" sz="3300" dirty="0">
                <a:solidFill>
                  <a:schemeClr val="bg1"/>
                </a:solidFill>
                <a:latin typeface="+mn-lt"/>
                <a:hlinkClick r:id="rId5">
                  <a:extLst>
                    <a:ext uri="{A12FA001-AC4F-418D-AE19-62706E023703}">
                      <ahyp:hlinkClr xmlns:ahyp="http://schemas.microsoft.com/office/drawing/2018/hyperlinkcolor" val="tx"/>
                    </a:ext>
                  </a:extLst>
                </a:hlinkClick>
              </a:rPr>
              <a:t>Colossenses 3:23,24</a:t>
            </a:r>
            <a:endParaRPr lang="pt-BR" sz="3300" dirty="0">
              <a:solidFill>
                <a:schemeClr val="bg1"/>
              </a:solidFill>
              <a:latin typeface="+mn-lt"/>
            </a:endParaRPr>
          </a:p>
          <a:p>
            <a:pPr lvl="0" algn="ctr">
              <a:defRPr/>
            </a:pPr>
            <a:endParaRPr lang="pt-BR" sz="3300" b="1" dirty="0">
              <a:ln w="0"/>
              <a:solidFill>
                <a:schemeClr val="bg1"/>
              </a:solidFill>
              <a:effectLst>
                <a:outerShdw blurRad="38100" dist="19050" dir="2700000" algn="tl" rotWithShape="0">
                  <a:schemeClr val="dk1">
                    <a:alpha val="40000"/>
                  </a:schemeClr>
                </a:outerShdw>
              </a:effectLst>
              <a:latin typeface="+mn-lt"/>
            </a:endParaRPr>
          </a:p>
        </p:txBody>
      </p:sp>
      <p:pic>
        <p:nvPicPr>
          <p:cNvPr id="2" name="Imagem 1" descr="Logotipo&#10;&#10;Descrição gerada automaticamente">
            <a:extLst>
              <a:ext uri="{FF2B5EF4-FFF2-40B4-BE49-F238E27FC236}">
                <a16:creationId xmlns:a16="http://schemas.microsoft.com/office/drawing/2014/main" id="{015927CF-85CD-3559-AC90-8F61D54A0501}"/>
              </a:ext>
            </a:extLst>
          </p:cNvPr>
          <p:cNvPicPr>
            <a:picLocks noChangeAspect="1"/>
          </p:cNvPicPr>
          <p:nvPr/>
        </p:nvPicPr>
        <p:blipFill>
          <a:blip r:embed="rId6"/>
          <a:stretch>
            <a:fillRect/>
          </a:stretch>
        </p:blipFill>
        <p:spPr>
          <a:xfrm>
            <a:off x="8205343" y="109189"/>
            <a:ext cx="821963" cy="1040978"/>
          </a:xfrm>
          <a:prstGeom prst="rect">
            <a:avLst/>
          </a:prstGeom>
        </p:spPr>
      </p:pic>
    </p:spTree>
    <p:extLst>
      <p:ext uri="{BB962C8B-B14F-4D97-AF65-F5344CB8AC3E}">
        <p14:creationId xmlns:p14="http://schemas.microsoft.com/office/powerpoint/2010/main" val="198935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2" name="CaixaDeTexto 1">
            <a:extLst>
              <a:ext uri="{FF2B5EF4-FFF2-40B4-BE49-F238E27FC236}">
                <a16:creationId xmlns:a16="http://schemas.microsoft.com/office/drawing/2014/main" id="{D51D7ABD-3022-BE66-856D-0EBFA4B2DF0C}"/>
              </a:ext>
            </a:extLst>
          </p:cNvPr>
          <p:cNvSpPr txBox="1"/>
          <p:nvPr/>
        </p:nvSpPr>
        <p:spPr>
          <a:xfrm>
            <a:off x="515679" y="522796"/>
            <a:ext cx="8112642" cy="1477328"/>
          </a:xfrm>
          <a:prstGeom prst="rect">
            <a:avLst/>
          </a:prstGeom>
          <a:noFill/>
        </p:spPr>
        <p:txBody>
          <a:bodyPr wrap="square">
            <a:spAutoFit/>
          </a:bodyPr>
          <a:lstStyle/>
          <a:p>
            <a:pPr algn="ctr"/>
            <a:r>
              <a:rPr lang="pt-BR" sz="5400" dirty="0">
                <a:ln>
                  <a:solidFill>
                    <a:sysClr val="windowText" lastClr="000000"/>
                  </a:solidFill>
                </a:ln>
                <a:solidFill>
                  <a:schemeClr val="accent6">
                    <a:lumMod val="60000"/>
                    <a:lumOff val="40000"/>
                  </a:schemeClr>
                </a:solidFill>
                <a:latin typeface="Amasis MT Pro Black" panose="02040A04050005020304" pitchFamily="18" charset="0"/>
              </a:rPr>
              <a:t>Servir é VIDA!</a:t>
            </a:r>
          </a:p>
          <a:p>
            <a:pPr algn="ctr"/>
            <a:endParaRPr lang="pt-BR" sz="3600" dirty="0">
              <a:ln>
                <a:solidFill>
                  <a:sysClr val="windowText" lastClr="000000"/>
                </a:solidFill>
              </a:ln>
              <a:solidFill>
                <a:schemeClr val="bg1"/>
              </a:solidFill>
              <a:latin typeface="Amasis MT Pro Black" panose="02040A04050005020304" pitchFamily="18" charset="0"/>
            </a:endParaRPr>
          </a:p>
        </p:txBody>
      </p:sp>
      <p:sp>
        <p:nvSpPr>
          <p:cNvPr id="3" name="CaixaDeTexto 2">
            <a:extLst>
              <a:ext uri="{FF2B5EF4-FFF2-40B4-BE49-F238E27FC236}">
                <a16:creationId xmlns:a16="http://schemas.microsoft.com/office/drawing/2014/main" id="{DA380853-EFE8-B607-E424-AA6C793B4868}"/>
              </a:ext>
            </a:extLst>
          </p:cNvPr>
          <p:cNvSpPr txBox="1"/>
          <p:nvPr/>
        </p:nvSpPr>
        <p:spPr>
          <a:xfrm>
            <a:off x="515679" y="1725597"/>
            <a:ext cx="8112642" cy="3354765"/>
          </a:xfrm>
          <a:prstGeom prst="rect">
            <a:avLst/>
          </a:prstGeom>
          <a:noFill/>
        </p:spPr>
        <p:txBody>
          <a:bodyPr wrap="square">
            <a:spAutoFit/>
          </a:bodyPr>
          <a:lstStyle/>
          <a:p>
            <a:pPr algn="ctr"/>
            <a:r>
              <a:rPr lang="pt-BR" sz="4400" dirty="0">
                <a:ln>
                  <a:solidFill>
                    <a:sysClr val="windowText" lastClr="000000"/>
                  </a:solidFill>
                </a:ln>
                <a:solidFill>
                  <a:schemeClr val="bg1"/>
                </a:solidFill>
                <a:latin typeface="Amasis MT Pro Black" panose="02040A04050005020304" pitchFamily="18" charset="0"/>
              </a:rPr>
              <a:t>Queremos viver de fato?</a:t>
            </a:r>
          </a:p>
          <a:p>
            <a:pPr algn="ctr"/>
            <a:endParaRPr lang="pt-BR" sz="4400" dirty="0">
              <a:ln>
                <a:solidFill>
                  <a:sysClr val="windowText" lastClr="000000"/>
                </a:solidFill>
              </a:ln>
              <a:solidFill>
                <a:schemeClr val="bg1"/>
              </a:solidFill>
              <a:latin typeface="Amasis MT Pro Black" panose="02040A04050005020304" pitchFamily="18" charset="0"/>
            </a:endParaRPr>
          </a:p>
          <a:p>
            <a:pPr algn="ctr"/>
            <a:r>
              <a:rPr lang="pt-BR" sz="4400" dirty="0">
                <a:ln>
                  <a:solidFill>
                    <a:sysClr val="windowText" lastClr="000000"/>
                  </a:solidFill>
                </a:ln>
                <a:solidFill>
                  <a:schemeClr val="bg1"/>
                </a:solidFill>
                <a:latin typeface="Amasis MT Pro Black" panose="02040A04050005020304" pitchFamily="18" charset="0"/>
              </a:rPr>
              <a:t>“Então coloquem uma toalha no braço.”</a:t>
            </a:r>
          </a:p>
          <a:p>
            <a:pPr algn="ctr"/>
            <a:endParaRPr lang="pt-BR" sz="3600" dirty="0">
              <a:ln>
                <a:solidFill>
                  <a:sysClr val="windowText" lastClr="000000"/>
                </a:solidFill>
              </a:ln>
              <a:solidFill>
                <a:schemeClr val="bg1"/>
              </a:solidFill>
              <a:latin typeface="Amasis MT Pro Black" panose="02040A04050005020304" pitchFamily="18" charset="0"/>
            </a:endParaRPr>
          </a:p>
        </p:txBody>
      </p:sp>
      <p:pic>
        <p:nvPicPr>
          <p:cNvPr id="4" name="Imagem 3" descr="Logotipo&#10;&#10;Descrição gerada automaticamente">
            <a:extLst>
              <a:ext uri="{FF2B5EF4-FFF2-40B4-BE49-F238E27FC236}">
                <a16:creationId xmlns:a16="http://schemas.microsoft.com/office/drawing/2014/main" id="{AAFE6764-9641-8B2F-6C32-DAF3FAD2F635}"/>
              </a:ext>
            </a:extLst>
          </p:cNvPr>
          <p:cNvPicPr>
            <a:picLocks noChangeAspect="1"/>
          </p:cNvPicPr>
          <p:nvPr/>
        </p:nvPicPr>
        <p:blipFill>
          <a:blip r:embed="rId4"/>
          <a:stretch>
            <a:fillRect/>
          </a:stretch>
        </p:blipFill>
        <p:spPr>
          <a:xfrm>
            <a:off x="104697" y="4034642"/>
            <a:ext cx="821963" cy="1040978"/>
          </a:xfrm>
          <a:prstGeom prst="rect">
            <a:avLst/>
          </a:prstGeom>
        </p:spPr>
      </p:pic>
    </p:spTree>
    <p:extLst>
      <p:ext uri="{BB962C8B-B14F-4D97-AF65-F5344CB8AC3E}">
        <p14:creationId xmlns:p14="http://schemas.microsoft.com/office/powerpoint/2010/main" val="3801066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descr="Cruz, Pôr Do Sol, Humildade, Devoção, Silhueta, Humano">
            <a:extLst>
              <a:ext uri="{FF2B5EF4-FFF2-40B4-BE49-F238E27FC236}">
                <a16:creationId xmlns:a16="http://schemas.microsoft.com/office/drawing/2014/main" id="{5CA1EAF6-49AD-425D-99F5-4440CE644F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627"/>
            <a:ext cx="9155484" cy="3042291"/>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m 9">
            <a:extLst>
              <a:ext uri="{FF2B5EF4-FFF2-40B4-BE49-F238E27FC236}">
                <a16:creationId xmlns:a16="http://schemas.microsoft.com/office/drawing/2014/main" id="{90C08BCF-7810-4F3F-899D-50B773C1F13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49276" y="4572001"/>
            <a:ext cx="1100759" cy="350360"/>
          </a:xfrm>
          <a:prstGeom prst="rect">
            <a:avLst/>
          </a:prstGeom>
        </p:spPr>
      </p:pic>
      <p:sp>
        <p:nvSpPr>
          <p:cNvPr id="11" name="Título 1">
            <a:extLst>
              <a:ext uri="{FF2B5EF4-FFF2-40B4-BE49-F238E27FC236}">
                <a16:creationId xmlns:a16="http://schemas.microsoft.com/office/drawing/2014/main" id="{49671F1B-48BF-460A-A7B9-5D68E10D69A5}"/>
              </a:ext>
            </a:extLst>
          </p:cNvPr>
          <p:cNvSpPr txBox="1">
            <a:spLocks/>
          </p:cNvSpPr>
          <p:nvPr/>
        </p:nvSpPr>
        <p:spPr>
          <a:xfrm>
            <a:off x="0" y="3410585"/>
            <a:ext cx="9155484" cy="777495"/>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a:defRPr/>
            </a:pPr>
            <a:r>
              <a:rPr lang="pt-BR" sz="3300" dirty="0">
                <a:solidFill>
                  <a:schemeClr val="bg1"/>
                </a:solidFill>
                <a:latin typeface="+mn-lt"/>
              </a:rPr>
              <a:t>“Tomem sobre vocês o meu jugo e aprendam  de mim, pois sou manso e humilde de coração, e vocês encontrarão descanso para as suas almas.” </a:t>
            </a:r>
            <a:r>
              <a:rPr lang="pt-BR" sz="3300" dirty="0">
                <a:solidFill>
                  <a:schemeClr val="bg1"/>
                </a:solidFill>
                <a:latin typeface="+mn-lt"/>
                <a:hlinkClick r:id="rId5">
                  <a:extLst>
                    <a:ext uri="{A12FA001-AC4F-418D-AE19-62706E023703}">
                      <ahyp:hlinkClr xmlns:ahyp="http://schemas.microsoft.com/office/drawing/2018/hyperlinkcolor" val="tx"/>
                    </a:ext>
                  </a:extLst>
                </a:hlinkClick>
              </a:rPr>
              <a:t>Mateus 11:29</a:t>
            </a:r>
            <a:endParaRPr lang="pt-BR" sz="3600" dirty="0">
              <a:ln w="0"/>
              <a:solidFill>
                <a:schemeClr val="bg1"/>
              </a:solidFill>
              <a:effectLst>
                <a:outerShdw blurRad="38100" dist="19050" dir="2700000" algn="tl" rotWithShape="0">
                  <a:schemeClr val="dk1">
                    <a:alpha val="40000"/>
                  </a:schemeClr>
                </a:outerShdw>
              </a:effectLst>
              <a:latin typeface="+mn-lt"/>
            </a:endParaRPr>
          </a:p>
        </p:txBody>
      </p:sp>
      <p:pic>
        <p:nvPicPr>
          <p:cNvPr id="2" name="Imagem 1" descr="Logotipo&#10;&#10;Descrição gerada automaticamente">
            <a:extLst>
              <a:ext uri="{FF2B5EF4-FFF2-40B4-BE49-F238E27FC236}">
                <a16:creationId xmlns:a16="http://schemas.microsoft.com/office/drawing/2014/main" id="{42242D9C-8EDD-99EA-D968-ACB57D200C76}"/>
              </a:ext>
            </a:extLst>
          </p:cNvPr>
          <p:cNvPicPr>
            <a:picLocks noChangeAspect="1"/>
          </p:cNvPicPr>
          <p:nvPr/>
        </p:nvPicPr>
        <p:blipFill>
          <a:blip r:embed="rId6"/>
          <a:stretch>
            <a:fillRect/>
          </a:stretch>
        </p:blipFill>
        <p:spPr>
          <a:xfrm>
            <a:off x="8205343" y="109189"/>
            <a:ext cx="821963" cy="1040978"/>
          </a:xfrm>
          <a:prstGeom prst="rect">
            <a:avLst/>
          </a:prstGeom>
        </p:spPr>
      </p:pic>
    </p:spTree>
    <p:extLst>
      <p:ext uri="{BB962C8B-B14F-4D97-AF65-F5344CB8AC3E}">
        <p14:creationId xmlns:p14="http://schemas.microsoft.com/office/powerpoint/2010/main" val="5640832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descr="Cruz, Pôr Do Sol, Humildade, Devoção, Silhueta, Humano">
            <a:extLst>
              <a:ext uri="{FF2B5EF4-FFF2-40B4-BE49-F238E27FC236}">
                <a16:creationId xmlns:a16="http://schemas.microsoft.com/office/drawing/2014/main" id="{5CA1EAF6-49AD-425D-99F5-4440CE644F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627"/>
            <a:ext cx="9155484" cy="3042291"/>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m 9">
            <a:extLst>
              <a:ext uri="{FF2B5EF4-FFF2-40B4-BE49-F238E27FC236}">
                <a16:creationId xmlns:a16="http://schemas.microsoft.com/office/drawing/2014/main" id="{90C08BCF-7810-4F3F-899D-50B773C1F13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49276" y="4572001"/>
            <a:ext cx="1100759" cy="350360"/>
          </a:xfrm>
          <a:prstGeom prst="rect">
            <a:avLst/>
          </a:prstGeom>
        </p:spPr>
      </p:pic>
      <p:sp>
        <p:nvSpPr>
          <p:cNvPr id="11" name="Título 1">
            <a:extLst>
              <a:ext uri="{FF2B5EF4-FFF2-40B4-BE49-F238E27FC236}">
                <a16:creationId xmlns:a16="http://schemas.microsoft.com/office/drawing/2014/main" id="{49671F1B-48BF-460A-A7B9-5D68E10D69A5}"/>
              </a:ext>
            </a:extLst>
          </p:cNvPr>
          <p:cNvSpPr txBox="1">
            <a:spLocks/>
          </p:cNvSpPr>
          <p:nvPr/>
        </p:nvSpPr>
        <p:spPr>
          <a:xfrm>
            <a:off x="0" y="3410585"/>
            <a:ext cx="9155484" cy="777495"/>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a:defRPr/>
            </a:pPr>
            <a:r>
              <a:rPr lang="pt-BR" sz="3300" dirty="0">
                <a:solidFill>
                  <a:schemeClr val="bg1"/>
                </a:solidFill>
                <a:latin typeface="+mn-lt"/>
              </a:rPr>
              <a:t>“Pois nem mesmo o Filho do homem veio </a:t>
            </a:r>
          </a:p>
          <a:p>
            <a:pPr lvl="0" algn="ctr">
              <a:defRPr/>
            </a:pPr>
            <a:r>
              <a:rPr lang="pt-BR" sz="3300" dirty="0">
                <a:solidFill>
                  <a:schemeClr val="bg1"/>
                </a:solidFill>
                <a:latin typeface="+mn-lt"/>
              </a:rPr>
              <a:t>para ser servido, mas para servir e dar </a:t>
            </a:r>
          </a:p>
          <a:p>
            <a:pPr lvl="0" algn="ctr">
              <a:defRPr/>
            </a:pPr>
            <a:r>
              <a:rPr lang="pt-BR" sz="3300" dirty="0">
                <a:solidFill>
                  <a:schemeClr val="bg1"/>
                </a:solidFill>
                <a:latin typeface="+mn-lt"/>
              </a:rPr>
              <a:t>a sua vida em resgate por muitos".</a:t>
            </a:r>
            <a:br>
              <a:rPr lang="pt-BR" sz="6000" dirty="0">
                <a:solidFill>
                  <a:schemeClr val="bg1"/>
                </a:solidFill>
                <a:latin typeface="+mn-lt"/>
              </a:rPr>
            </a:br>
            <a:r>
              <a:rPr lang="pt-BR" sz="3300" dirty="0">
                <a:solidFill>
                  <a:schemeClr val="bg1"/>
                </a:solidFill>
                <a:latin typeface="+mn-lt"/>
                <a:hlinkClick r:id="rId5">
                  <a:extLst>
                    <a:ext uri="{A12FA001-AC4F-418D-AE19-62706E023703}">
                      <ahyp:hlinkClr xmlns:ahyp="http://schemas.microsoft.com/office/drawing/2018/hyperlinkcolor" val="tx"/>
                    </a:ext>
                  </a:extLst>
                </a:hlinkClick>
              </a:rPr>
              <a:t>Marcos 10:45</a:t>
            </a:r>
            <a:endParaRPr lang="pt-BR" sz="3600" b="1" dirty="0">
              <a:ln w="0"/>
              <a:solidFill>
                <a:schemeClr val="bg1"/>
              </a:solidFill>
              <a:effectLst>
                <a:outerShdw blurRad="38100" dist="19050" dir="2700000" algn="tl" rotWithShape="0">
                  <a:schemeClr val="dk1">
                    <a:alpha val="40000"/>
                  </a:schemeClr>
                </a:outerShdw>
              </a:effectLst>
              <a:latin typeface="+mn-lt"/>
            </a:endParaRPr>
          </a:p>
        </p:txBody>
      </p:sp>
      <p:pic>
        <p:nvPicPr>
          <p:cNvPr id="2" name="Imagem 1" descr="Logotipo&#10;&#10;Descrição gerada automaticamente">
            <a:extLst>
              <a:ext uri="{FF2B5EF4-FFF2-40B4-BE49-F238E27FC236}">
                <a16:creationId xmlns:a16="http://schemas.microsoft.com/office/drawing/2014/main" id="{05C53451-12C7-5BDA-0D43-BA5836EAB2DF}"/>
              </a:ext>
            </a:extLst>
          </p:cNvPr>
          <p:cNvPicPr>
            <a:picLocks noChangeAspect="1"/>
          </p:cNvPicPr>
          <p:nvPr/>
        </p:nvPicPr>
        <p:blipFill>
          <a:blip r:embed="rId6"/>
          <a:stretch>
            <a:fillRect/>
          </a:stretch>
        </p:blipFill>
        <p:spPr>
          <a:xfrm>
            <a:off x="8205343" y="109189"/>
            <a:ext cx="821963" cy="1040978"/>
          </a:xfrm>
          <a:prstGeom prst="rect">
            <a:avLst/>
          </a:prstGeom>
        </p:spPr>
      </p:pic>
    </p:spTree>
    <p:extLst>
      <p:ext uri="{BB962C8B-B14F-4D97-AF65-F5344CB8AC3E}">
        <p14:creationId xmlns:p14="http://schemas.microsoft.com/office/powerpoint/2010/main" val="41593101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descr="Cruz, Pôr Do Sol, Humildade, Devoção, Silhueta, Humano">
            <a:extLst>
              <a:ext uri="{FF2B5EF4-FFF2-40B4-BE49-F238E27FC236}">
                <a16:creationId xmlns:a16="http://schemas.microsoft.com/office/drawing/2014/main" id="{5CA1EAF6-49AD-425D-99F5-4440CE644F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627"/>
            <a:ext cx="9155484" cy="3042291"/>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m 9">
            <a:extLst>
              <a:ext uri="{FF2B5EF4-FFF2-40B4-BE49-F238E27FC236}">
                <a16:creationId xmlns:a16="http://schemas.microsoft.com/office/drawing/2014/main" id="{90C08BCF-7810-4F3F-899D-50B773C1F13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49276" y="4572001"/>
            <a:ext cx="1100759" cy="350360"/>
          </a:xfrm>
          <a:prstGeom prst="rect">
            <a:avLst/>
          </a:prstGeom>
        </p:spPr>
      </p:pic>
      <p:sp>
        <p:nvSpPr>
          <p:cNvPr id="11" name="Título 1">
            <a:extLst>
              <a:ext uri="{FF2B5EF4-FFF2-40B4-BE49-F238E27FC236}">
                <a16:creationId xmlns:a16="http://schemas.microsoft.com/office/drawing/2014/main" id="{49671F1B-48BF-460A-A7B9-5D68E10D69A5}"/>
              </a:ext>
            </a:extLst>
          </p:cNvPr>
          <p:cNvSpPr txBox="1">
            <a:spLocks/>
          </p:cNvSpPr>
          <p:nvPr/>
        </p:nvSpPr>
        <p:spPr>
          <a:xfrm>
            <a:off x="0" y="3410585"/>
            <a:ext cx="9155484" cy="777495"/>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pt-BR" sz="3200" b="1" dirty="0">
                <a:ln>
                  <a:solidFill>
                    <a:sysClr val="windowText" lastClr="000000"/>
                  </a:solidFill>
                </a:ln>
                <a:solidFill>
                  <a:schemeClr val="bg1"/>
                </a:solidFill>
                <a:latin typeface="+mn-lt"/>
              </a:rPr>
              <a:t>“E</a:t>
            </a:r>
            <a:r>
              <a:rPr lang="pt-BR" sz="3200" b="1" i="0" dirty="0">
                <a:ln>
                  <a:solidFill>
                    <a:sysClr val="windowText" lastClr="000000"/>
                  </a:solidFill>
                </a:ln>
                <a:solidFill>
                  <a:schemeClr val="bg1"/>
                </a:solidFill>
                <a:effectLst/>
                <a:latin typeface="+mn-lt"/>
              </a:rPr>
              <a:t>ntão o seu senhor leva-o ao lugar onde adora a Deus, encosta-o à porta ou à ombreira da porta e </a:t>
            </a:r>
            <a:r>
              <a:rPr lang="pt-BR" sz="3200" b="1" i="0" dirty="0" err="1">
                <a:ln>
                  <a:solidFill>
                    <a:sysClr val="windowText" lastClr="000000"/>
                  </a:solidFill>
                </a:ln>
                <a:solidFill>
                  <a:schemeClr val="bg1"/>
                </a:solidFill>
                <a:effectLst/>
                <a:latin typeface="+mn-lt"/>
              </a:rPr>
              <a:t>fura-lhe</a:t>
            </a:r>
            <a:r>
              <a:rPr lang="pt-BR" sz="3200" b="1" i="0" dirty="0">
                <a:ln>
                  <a:solidFill>
                    <a:sysClr val="windowText" lastClr="000000"/>
                  </a:solidFill>
                </a:ln>
                <a:solidFill>
                  <a:schemeClr val="bg1"/>
                </a:solidFill>
                <a:effectLst/>
                <a:latin typeface="+mn-lt"/>
              </a:rPr>
              <a:t> a orelha com uma sovela.</a:t>
            </a:r>
          </a:p>
          <a:p>
            <a:pPr algn="ctr"/>
            <a:r>
              <a:rPr lang="pt-BR" sz="3200" b="1" i="0" dirty="0">
                <a:ln>
                  <a:solidFill>
                    <a:sysClr val="windowText" lastClr="000000"/>
                  </a:solidFill>
                </a:ln>
                <a:solidFill>
                  <a:schemeClr val="bg1"/>
                </a:solidFill>
                <a:effectLst/>
                <a:latin typeface="+mn-lt"/>
              </a:rPr>
              <a:t> E assim ficará seu escravo para sempre.”</a:t>
            </a:r>
          </a:p>
          <a:p>
            <a:pPr algn="ctr"/>
            <a:r>
              <a:rPr lang="pt-BR" sz="3200" b="1" i="0" dirty="0">
                <a:ln>
                  <a:solidFill>
                    <a:sysClr val="windowText" lastClr="000000"/>
                  </a:solidFill>
                </a:ln>
                <a:solidFill>
                  <a:schemeClr val="bg1"/>
                </a:solidFill>
                <a:effectLst/>
                <a:latin typeface="+mn-lt"/>
              </a:rPr>
              <a:t> </a:t>
            </a:r>
            <a:r>
              <a:rPr lang="pt-BR" sz="3200" b="1" u="sng" dirty="0">
                <a:ln>
                  <a:solidFill>
                    <a:sysClr val="windowText" lastClr="000000"/>
                  </a:solidFill>
                </a:ln>
                <a:solidFill>
                  <a:schemeClr val="bg1"/>
                </a:solidFill>
                <a:latin typeface="+mn-lt"/>
              </a:rPr>
              <a:t>Êxodo 21.6</a:t>
            </a:r>
            <a:endParaRPr lang="pt-BR" sz="3200" b="1" i="0" dirty="0">
              <a:ln>
                <a:solidFill>
                  <a:sysClr val="windowText" lastClr="000000"/>
                </a:solidFill>
              </a:ln>
              <a:solidFill>
                <a:schemeClr val="bg1"/>
              </a:solidFill>
              <a:effectLst/>
              <a:latin typeface="+mn-lt"/>
            </a:endParaRPr>
          </a:p>
        </p:txBody>
      </p:sp>
      <p:pic>
        <p:nvPicPr>
          <p:cNvPr id="2" name="Imagem 1" descr="Logotipo&#10;&#10;Descrição gerada automaticamente">
            <a:extLst>
              <a:ext uri="{FF2B5EF4-FFF2-40B4-BE49-F238E27FC236}">
                <a16:creationId xmlns:a16="http://schemas.microsoft.com/office/drawing/2014/main" id="{7783440C-B968-1491-9722-79A1BEE8EB00}"/>
              </a:ext>
            </a:extLst>
          </p:cNvPr>
          <p:cNvPicPr>
            <a:picLocks noChangeAspect="1"/>
          </p:cNvPicPr>
          <p:nvPr/>
        </p:nvPicPr>
        <p:blipFill>
          <a:blip r:embed="rId5"/>
          <a:stretch>
            <a:fillRect/>
          </a:stretch>
        </p:blipFill>
        <p:spPr>
          <a:xfrm>
            <a:off x="8205343" y="109189"/>
            <a:ext cx="821963" cy="1040978"/>
          </a:xfrm>
          <a:prstGeom prst="rect">
            <a:avLst/>
          </a:prstGeom>
        </p:spPr>
      </p:pic>
    </p:spTree>
    <p:extLst>
      <p:ext uri="{BB962C8B-B14F-4D97-AF65-F5344CB8AC3E}">
        <p14:creationId xmlns:p14="http://schemas.microsoft.com/office/powerpoint/2010/main" val="28923271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descr="Cruz, Pôr Do Sol, Humildade, Devoção, Silhueta, Humano">
            <a:extLst>
              <a:ext uri="{FF2B5EF4-FFF2-40B4-BE49-F238E27FC236}">
                <a16:creationId xmlns:a16="http://schemas.microsoft.com/office/drawing/2014/main" id="{5CA1EAF6-49AD-425D-99F5-4440CE644F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627"/>
            <a:ext cx="9155484" cy="3042291"/>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m 9">
            <a:extLst>
              <a:ext uri="{FF2B5EF4-FFF2-40B4-BE49-F238E27FC236}">
                <a16:creationId xmlns:a16="http://schemas.microsoft.com/office/drawing/2014/main" id="{90C08BCF-7810-4F3F-899D-50B773C1F13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49276" y="4572001"/>
            <a:ext cx="1100759" cy="350360"/>
          </a:xfrm>
          <a:prstGeom prst="rect">
            <a:avLst/>
          </a:prstGeom>
        </p:spPr>
      </p:pic>
      <p:sp>
        <p:nvSpPr>
          <p:cNvPr id="5" name="Título 1">
            <a:extLst>
              <a:ext uri="{FF2B5EF4-FFF2-40B4-BE49-F238E27FC236}">
                <a16:creationId xmlns:a16="http://schemas.microsoft.com/office/drawing/2014/main" id="{FDB6B8A3-15D2-4ACB-B726-D363ABC94A60}"/>
              </a:ext>
            </a:extLst>
          </p:cNvPr>
          <p:cNvSpPr txBox="1">
            <a:spLocks/>
          </p:cNvSpPr>
          <p:nvPr/>
        </p:nvSpPr>
        <p:spPr>
          <a:xfrm>
            <a:off x="0" y="3429119"/>
            <a:ext cx="9155484" cy="777495"/>
          </a:xfrm>
          <a:prstGeom prst="rect">
            <a:avLst/>
          </a:prstGeom>
          <a:solidFill>
            <a:schemeClr val="tx1"/>
          </a:solidFill>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685800">
              <a:buClrTx/>
              <a:defRPr/>
            </a:pPr>
            <a:r>
              <a:rPr lang="pt-BR" sz="6000" b="1" dirty="0">
                <a:ln w="0"/>
                <a:solidFill>
                  <a:schemeClr val="bg1"/>
                </a:solidFill>
                <a:effectLst>
                  <a:outerShdw blurRad="38100" dist="19050" dir="2700000" algn="tl" rotWithShape="0">
                    <a:schemeClr val="dk1">
                      <a:alpha val="40000"/>
                    </a:schemeClr>
                  </a:outerShdw>
                </a:effectLst>
                <a:latin typeface="+mn-lt"/>
              </a:rPr>
              <a:t>Sejamos s</a:t>
            </a:r>
            <a:r>
              <a:rPr lang="pt-BR" sz="6000" b="1" dirty="0" err="1">
                <a:ln w="0"/>
                <a:solidFill>
                  <a:schemeClr val="bg1"/>
                </a:solidFill>
                <a:effectLst>
                  <a:outerShdw blurRad="38100" dist="19050" dir="2700000" algn="tl" rotWithShape="0">
                    <a:schemeClr val="dk1">
                      <a:alpha val="40000"/>
                    </a:schemeClr>
                  </a:outerShdw>
                </a:effectLst>
                <a:latin typeface="+mn-lt"/>
              </a:rPr>
              <a:t>ervos</a:t>
            </a:r>
            <a:r>
              <a:rPr lang="pt-BR" sz="6000" b="1" dirty="0">
                <a:ln w="0"/>
                <a:solidFill>
                  <a:schemeClr val="bg1"/>
                </a:solidFill>
                <a:effectLst>
                  <a:outerShdw blurRad="38100" dist="19050" dir="2700000" algn="tl" rotWithShape="0">
                    <a:schemeClr val="dk1">
                      <a:alpha val="40000"/>
                    </a:schemeClr>
                  </a:outerShdw>
                </a:effectLst>
                <a:latin typeface="+mn-lt"/>
              </a:rPr>
              <a:t> dos servos do Supremo Servo: JESUS!</a:t>
            </a:r>
            <a:endParaRPr lang="pt-BR" sz="3600" b="1" dirty="0">
              <a:ln w="0"/>
              <a:solidFill>
                <a:schemeClr val="bg1"/>
              </a:solidFill>
              <a:effectLst>
                <a:outerShdw blurRad="38100" dist="19050" dir="2700000" algn="tl" rotWithShape="0">
                  <a:schemeClr val="dk1">
                    <a:alpha val="40000"/>
                  </a:schemeClr>
                </a:outerShdw>
              </a:effectLst>
              <a:latin typeface="+mn-lt"/>
            </a:endParaRPr>
          </a:p>
        </p:txBody>
      </p:sp>
      <p:pic>
        <p:nvPicPr>
          <p:cNvPr id="2" name="Imagem 1" descr="Logotipo&#10;&#10;Descrição gerada automaticamente">
            <a:extLst>
              <a:ext uri="{FF2B5EF4-FFF2-40B4-BE49-F238E27FC236}">
                <a16:creationId xmlns:a16="http://schemas.microsoft.com/office/drawing/2014/main" id="{6B0816CF-8947-F294-7F9A-8D1605808975}"/>
              </a:ext>
            </a:extLst>
          </p:cNvPr>
          <p:cNvPicPr>
            <a:picLocks noChangeAspect="1"/>
          </p:cNvPicPr>
          <p:nvPr/>
        </p:nvPicPr>
        <p:blipFill>
          <a:blip r:embed="rId5"/>
          <a:stretch>
            <a:fillRect/>
          </a:stretch>
        </p:blipFill>
        <p:spPr>
          <a:xfrm>
            <a:off x="8205343" y="109189"/>
            <a:ext cx="821963" cy="1040978"/>
          </a:xfrm>
          <a:prstGeom prst="rect">
            <a:avLst/>
          </a:prstGeom>
        </p:spPr>
      </p:pic>
    </p:spTree>
    <p:extLst>
      <p:ext uri="{BB962C8B-B14F-4D97-AF65-F5344CB8AC3E}">
        <p14:creationId xmlns:p14="http://schemas.microsoft.com/office/powerpoint/2010/main" val="26061969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2" name="CaixaDeTexto 1">
            <a:extLst>
              <a:ext uri="{FF2B5EF4-FFF2-40B4-BE49-F238E27FC236}">
                <a16:creationId xmlns:a16="http://schemas.microsoft.com/office/drawing/2014/main" id="{E546F9FF-1DF1-A387-189A-F7695BC9FFEE}"/>
              </a:ext>
            </a:extLst>
          </p:cNvPr>
          <p:cNvSpPr txBox="1"/>
          <p:nvPr/>
        </p:nvSpPr>
        <p:spPr>
          <a:xfrm>
            <a:off x="515679" y="894367"/>
            <a:ext cx="8112642" cy="3416320"/>
          </a:xfrm>
          <a:prstGeom prst="rect">
            <a:avLst/>
          </a:prstGeom>
          <a:noFill/>
        </p:spPr>
        <p:txBody>
          <a:bodyPr wrap="square">
            <a:spAutoFit/>
          </a:bodyPr>
          <a:lstStyle/>
          <a:p>
            <a:pPr algn="ctr"/>
            <a:r>
              <a:rPr lang="pt-BR" sz="7200" dirty="0">
                <a:ln>
                  <a:solidFill>
                    <a:sysClr val="windowText" lastClr="000000"/>
                  </a:solidFill>
                </a:ln>
                <a:solidFill>
                  <a:schemeClr val="bg1"/>
                </a:solidFill>
                <a:latin typeface="Amasis MT Pro Black" panose="02040A04050005020304" pitchFamily="18" charset="0"/>
              </a:rPr>
              <a:t>Promotor de Missões é um voluntário</a:t>
            </a:r>
          </a:p>
        </p:txBody>
      </p:sp>
      <p:pic>
        <p:nvPicPr>
          <p:cNvPr id="3" name="Imagem 2" descr="Logotipo&#10;&#10;Descrição gerada automaticamente">
            <a:extLst>
              <a:ext uri="{FF2B5EF4-FFF2-40B4-BE49-F238E27FC236}">
                <a16:creationId xmlns:a16="http://schemas.microsoft.com/office/drawing/2014/main" id="{C4DF74CE-8FDA-73C6-6091-B6F7BC488862}"/>
              </a:ext>
            </a:extLst>
          </p:cNvPr>
          <p:cNvPicPr>
            <a:picLocks noChangeAspect="1"/>
          </p:cNvPicPr>
          <p:nvPr/>
        </p:nvPicPr>
        <p:blipFill>
          <a:blip r:embed="rId4"/>
          <a:stretch>
            <a:fillRect/>
          </a:stretch>
        </p:blipFill>
        <p:spPr>
          <a:xfrm>
            <a:off x="104697" y="4034642"/>
            <a:ext cx="821963" cy="1040978"/>
          </a:xfrm>
          <a:prstGeom prst="rect">
            <a:avLst/>
          </a:prstGeom>
        </p:spPr>
      </p:pic>
    </p:spTree>
    <p:extLst>
      <p:ext uri="{BB962C8B-B14F-4D97-AF65-F5344CB8AC3E}">
        <p14:creationId xmlns:p14="http://schemas.microsoft.com/office/powerpoint/2010/main" val="32899523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2" name="CaixaDeTexto 1">
            <a:extLst>
              <a:ext uri="{FF2B5EF4-FFF2-40B4-BE49-F238E27FC236}">
                <a16:creationId xmlns:a16="http://schemas.microsoft.com/office/drawing/2014/main" id="{D9860B5B-71D1-A3E3-A255-B9EB0342B8AF}"/>
              </a:ext>
            </a:extLst>
          </p:cNvPr>
          <p:cNvSpPr txBox="1"/>
          <p:nvPr/>
        </p:nvSpPr>
        <p:spPr>
          <a:xfrm>
            <a:off x="515679" y="343382"/>
            <a:ext cx="8112642" cy="4154984"/>
          </a:xfrm>
          <a:prstGeom prst="rect">
            <a:avLst/>
          </a:prstGeom>
          <a:noFill/>
        </p:spPr>
        <p:txBody>
          <a:bodyPr wrap="square">
            <a:spAutoFit/>
          </a:bodyPr>
          <a:lstStyle/>
          <a:p>
            <a:pPr algn="ctr"/>
            <a:r>
              <a:rPr lang="pt-BR" sz="6600" dirty="0">
                <a:ln>
                  <a:solidFill>
                    <a:sysClr val="windowText" lastClr="000000"/>
                  </a:solidFill>
                </a:ln>
                <a:solidFill>
                  <a:schemeClr val="accent6">
                    <a:lumMod val="60000"/>
                    <a:lumOff val="40000"/>
                  </a:schemeClr>
                </a:solidFill>
                <a:latin typeface="Amasis MT Pro Black" panose="02040A04050005020304" pitchFamily="18" charset="0"/>
              </a:rPr>
              <a:t>“PALAVRAS CONVENCEM, EXEMPLOS ARRASTAM”</a:t>
            </a:r>
          </a:p>
        </p:txBody>
      </p:sp>
      <p:pic>
        <p:nvPicPr>
          <p:cNvPr id="3" name="Imagem 2" descr="Logotipo&#10;&#10;Descrição gerada automaticamente">
            <a:extLst>
              <a:ext uri="{FF2B5EF4-FFF2-40B4-BE49-F238E27FC236}">
                <a16:creationId xmlns:a16="http://schemas.microsoft.com/office/drawing/2014/main" id="{13A08316-2E5C-7DA5-896D-C084ECEFC882}"/>
              </a:ext>
            </a:extLst>
          </p:cNvPr>
          <p:cNvPicPr>
            <a:picLocks noChangeAspect="1"/>
          </p:cNvPicPr>
          <p:nvPr/>
        </p:nvPicPr>
        <p:blipFill>
          <a:blip r:embed="rId4"/>
          <a:stretch>
            <a:fillRect/>
          </a:stretch>
        </p:blipFill>
        <p:spPr>
          <a:xfrm>
            <a:off x="104697" y="4034642"/>
            <a:ext cx="821963" cy="1040978"/>
          </a:xfrm>
          <a:prstGeom prst="rect">
            <a:avLst/>
          </a:prstGeom>
        </p:spPr>
      </p:pic>
    </p:spTree>
    <p:extLst>
      <p:ext uri="{BB962C8B-B14F-4D97-AF65-F5344CB8AC3E}">
        <p14:creationId xmlns:p14="http://schemas.microsoft.com/office/powerpoint/2010/main" val="18175556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2" name="CaixaDeTexto 1">
            <a:extLst>
              <a:ext uri="{FF2B5EF4-FFF2-40B4-BE49-F238E27FC236}">
                <a16:creationId xmlns:a16="http://schemas.microsoft.com/office/drawing/2014/main" id="{E546F9FF-1DF1-A387-189A-F7695BC9FFEE}"/>
              </a:ext>
            </a:extLst>
          </p:cNvPr>
          <p:cNvSpPr txBox="1"/>
          <p:nvPr/>
        </p:nvSpPr>
        <p:spPr>
          <a:xfrm>
            <a:off x="515679" y="1586029"/>
            <a:ext cx="8112642" cy="1200329"/>
          </a:xfrm>
          <a:prstGeom prst="rect">
            <a:avLst/>
          </a:prstGeom>
          <a:noFill/>
        </p:spPr>
        <p:txBody>
          <a:bodyPr wrap="square">
            <a:spAutoFit/>
          </a:bodyPr>
          <a:lstStyle/>
          <a:p>
            <a:pPr algn="ctr"/>
            <a:r>
              <a:rPr lang="pt-BR" sz="7200" dirty="0">
                <a:ln>
                  <a:solidFill>
                    <a:sysClr val="windowText" lastClr="000000"/>
                  </a:solidFill>
                </a:ln>
                <a:solidFill>
                  <a:schemeClr val="bg1"/>
                </a:solidFill>
                <a:latin typeface="Amasis MT Pro Black" panose="02040A04050005020304" pitchFamily="18" charset="0"/>
              </a:rPr>
              <a:t>Onde servir?</a:t>
            </a:r>
          </a:p>
        </p:txBody>
      </p:sp>
      <p:pic>
        <p:nvPicPr>
          <p:cNvPr id="3" name="Imagem 2" descr="Logotipo&#10;&#10;Descrição gerada automaticamente">
            <a:extLst>
              <a:ext uri="{FF2B5EF4-FFF2-40B4-BE49-F238E27FC236}">
                <a16:creationId xmlns:a16="http://schemas.microsoft.com/office/drawing/2014/main" id="{B9315EE2-CE19-E8F1-B3DD-03E76466C8B1}"/>
              </a:ext>
            </a:extLst>
          </p:cNvPr>
          <p:cNvPicPr>
            <a:picLocks noChangeAspect="1"/>
          </p:cNvPicPr>
          <p:nvPr/>
        </p:nvPicPr>
        <p:blipFill>
          <a:blip r:embed="rId4"/>
          <a:stretch>
            <a:fillRect/>
          </a:stretch>
        </p:blipFill>
        <p:spPr>
          <a:xfrm>
            <a:off x="104697" y="4034642"/>
            <a:ext cx="821963" cy="1040978"/>
          </a:xfrm>
          <a:prstGeom prst="rect">
            <a:avLst/>
          </a:prstGeom>
        </p:spPr>
      </p:pic>
    </p:spTree>
    <p:extLst>
      <p:ext uri="{BB962C8B-B14F-4D97-AF65-F5344CB8AC3E}">
        <p14:creationId xmlns:p14="http://schemas.microsoft.com/office/powerpoint/2010/main" val="12931553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pic>
        <p:nvPicPr>
          <p:cNvPr id="6" name="Imagem 5">
            <a:extLst>
              <a:ext uri="{FF2B5EF4-FFF2-40B4-BE49-F238E27FC236}">
                <a16:creationId xmlns:a16="http://schemas.microsoft.com/office/drawing/2014/main" id="{CA6B13F5-116E-BD0E-4F8E-7B063164F4F5}"/>
              </a:ext>
            </a:extLst>
          </p:cNvPr>
          <p:cNvPicPr>
            <a:picLocks noChangeAspect="1"/>
          </p:cNvPicPr>
          <p:nvPr/>
        </p:nvPicPr>
        <p:blipFill>
          <a:blip r:embed="rId4"/>
          <a:stretch>
            <a:fillRect/>
          </a:stretch>
        </p:blipFill>
        <p:spPr>
          <a:xfrm>
            <a:off x="0" y="665010"/>
            <a:ext cx="9144000" cy="3813479"/>
          </a:xfrm>
          <a:prstGeom prst="rect">
            <a:avLst/>
          </a:prstGeom>
        </p:spPr>
      </p:pic>
      <p:sp>
        <p:nvSpPr>
          <p:cNvPr id="7" name="Elipse 6">
            <a:extLst>
              <a:ext uri="{FF2B5EF4-FFF2-40B4-BE49-F238E27FC236}">
                <a16:creationId xmlns:a16="http://schemas.microsoft.com/office/drawing/2014/main" id="{3AC128EC-B388-57B8-42CB-265C86665251}"/>
              </a:ext>
            </a:extLst>
          </p:cNvPr>
          <p:cNvSpPr/>
          <p:nvPr/>
        </p:nvSpPr>
        <p:spPr>
          <a:xfrm>
            <a:off x="2602523" y="550985"/>
            <a:ext cx="1066800" cy="820615"/>
          </a:xfrm>
          <a:prstGeom prst="ellipse">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3583250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pic>
        <p:nvPicPr>
          <p:cNvPr id="4" name="Imagem 3">
            <a:extLst>
              <a:ext uri="{FF2B5EF4-FFF2-40B4-BE49-F238E27FC236}">
                <a16:creationId xmlns:a16="http://schemas.microsoft.com/office/drawing/2014/main" id="{E76B6984-513A-6F95-D7D9-719839312CAC}"/>
              </a:ext>
            </a:extLst>
          </p:cNvPr>
          <p:cNvPicPr>
            <a:picLocks noChangeAspect="1"/>
          </p:cNvPicPr>
          <p:nvPr/>
        </p:nvPicPr>
        <p:blipFill>
          <a:blip r:embed="rId4"/>
          <a:stretch>
            <a:fillRect/>
          </a:stretch>
        </p:blipFill>
        <p:spPr>
          <a:xfrm>
            <a:off x="339969" y="691662"/>
            <a:ext cx="8489313" cy="3749023"/>
          </a:xfrm>
          <a:prstGeom prst="rect">
            <a:avLst/>
          </a:prstGeom>
        </p:spPr>
      </p:pic>
    </p:spTree>
    <p:extLst>
      <p:ext uri="{BB962C8B-B14F-4D97-AF65-F5344CB8AC3E}">
        <p14:creationId xmlns:p14="http://schemas.microsoft.com/office/powerpoint/2010/main" val="30257169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pic>
        <p:nvPicPr>
          <p:cNvPr id="3" name="Imagem 2">
            <a:extLst>
              <a:ext uri="{FF2B5EF4-FFF2-40B4-BE49-F238E27FC236}">
                <a16:creationId xmlns:a16="http://schemas.microsoft.com/office/drawing/2014/main" id="{7E31069E-B81E-EE2E-BD39-CB35797A0C12}"/>
              </a:ext>
            </a:extLst>
          </p:cNvPr>
          <p:cNvPicPr>
            <a:picLocks noChangeAspect="1"/>
          </p:cNvPicPr>
          <p:nvPr/>
        </p:nvPicPr>
        <p:blipFill>
          <a:blip r:embed="rId4"/>
          <a:stretch>
            <a:fillRect/>
          </a:stretch>
        </p:blipFill>
        <p:spPr>
          <a:xfrm>
            <a:off x="0" y="1516673"/>
            <a:ext cx="9144000" cy="2110154"/>
          </a:xfrm>
          <a:prstGeom prst="rect">
            <a:avLst/>
          </a:prstGeom>
        </p:spPr>
      </p:pic>
      <p:pic>
        <p:nvPicPr>
          <p:cNvPr id="2" name="Imagem 1" descr="Logotipo&#10;&#10;Descrição gerada automaticamente">
            <a:extLst>
              <a:ext uri="{FF2B5EF4-FFF2-40B4-BE49-F238E27FC236}">
                <a16:creationId xmlns:a16="http://schemas.microsoft.com/office/drawing/2014/main" id="{0EE0B3DD-6727-5630-1ABC-30E18A8DCE9D}"/>
              </a:ext>
            </a:extLst>
          </p:cNvPr>
          <p:cNvPicPr>
            <a:picLocks noChangeAspect="1"/>
          </p:cNvPicPr>
          <p:nvPr/>
        </p:nvPicPr>
        <p:blipFill>
          <a:blip r:embed="rId5"/>
          <a:stretch>
            <a:fillRect/>
          </a:stretch>
        </p:blipFill>
        <p:spPr>
          <a:xfrm>
            <a:off x="104697" y="4034642"/>
            <a:ext cx="821963" cy="1040978"/>
          </a:xfrm>
          <a:prstGeom prst="rect">
            <a:avLst/>
          </a:prstGeom>
        </p:spPr>
      </p:pic>
    </p:spTree>
    <p:extLst>
      <p:ext uri="{BB962C8B-B14F-4D97-AF65-F5344CB8AC3E}">
        <p14:creationId xmlns:p14="http://schemas.microsoft.com/office/powerpoint/2010/main" val="2745278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pic>
        <p:nvPicPr>
          <p:cNvPr id="4" name="Imagem 3">
            <a:extLst>
              <a:ext uri="{FF2B5EF4-FFF2-40B4-BE49-F238E27FC236}">
                <a16:creationId xmlns:a16="http://schemas.microsoft.com/office/drawing/2014/main" id="{01D1BD6D-33A1-69AC-D260-712DA2D42E51}"/>
              </a:ext>
            </a:extLst>
          </p:cNvPr>
          <p:cNvPicPr>
            <a:picLocks noChangeAspect="1"/>
          </p:cNvPicPr>
          <p:nvPr/>
        </p:nvPicPr>
        <p:blipFill>
          <a:blip r:embed="rId4"/>
          <a:stretch>
            <a:fillRect/>
          </a:stretch>
        </p:blipFill>
        <p:spPr>
          <a:xfrm>
            <a:off x="0" y="1495780"/>
            <a:ext cx="9144000" cy="2151939"/>
          </a:xfrm>
          <a:prstGeom prst="rect">
            <a:avLst/>
          </a:prstGeom>
        </p:spPr>
      </p:pic>
      <p:pic>
        <p:nvPicPr>
          <p:cNvPr id="2" name="Imagem 1" descr="Logotipo&#10;&#10;Descrição gerada automaticamente">
            <a:extLst>
              <a:ext uri="{FF2B5EF4-FFF2-40B4-BE49-F238E27FC236}">
                <a16:creationId xmlns:a16="http://schemas.microsoft.com/office/drawing/2014/main" id="{9CA3C49F-2FFD-B722-4173-5A881C29013E}"/>
              </a:ext>
            </a:extLst>
          </p:cNvPr>
          <p:cNvPicPr>
            <a:picLocks noChangeAspect="1"/>
          </p:cNvPicPr>
          <p:nvPr/>
        </p:nvPicPr>
        <p:blipFill>
          <a:blip r:embed="rId5"/>
          <a:stretch>
            <a:fillRect/>
          </a:stretch>
        </p:blipFill>
        <p:spPr>
          <a:xfrm>
            <a:off x="104697" y="4034642"/>
            <a:ext cx="821963" cy="1040978"/>
          </a:xfrm>
          <a:prstGeom prst="rect">
            <a:avLst/>
          </a:prstGeom>
        </p:spPr>
      </p:pic>
    </p:spTree>
    <p:extLst>
      <p:ext uri="{BB962C8B-B14F-4D97-AF65-F5344CB8AC3E}">
        <p14:creationId xmlns:p14="http://schemas.microsoft.com/office/powerpoint/2010/main" val="26289825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pic>
        <p:nvPicPr>
          <p:cNvPr id="3" name="Imagem 2">
            <a:extLst>
              <a:ext uri="{FF2B5EF4-FFF2-40B4-BE49-F238E27FC236}">
                <a16:creationId xmlns:a16="http://schemas.microsoft.com/office/drawing/2014/main" id="{69A42009-3947-20B7-4894-2DE1D34657CA}"/>
              </a:ext>
            </a:extLst>
          </p:cNvPr>
          <p:cNvPicPr>
            <a:picLocks noChangeAspect="1"/>
          </p:cNvPicPr>
          <p:nvPr/>
        </p:nvPicPr>
        <p:blipFill>
          <a:blip r:embed="rId4"/>
          <a:stretch>
            <a:fillRect/>
          </a:stretch>
        </p:blipFill>
        <p:spPr>
          <a:xfrm>
            <a:off x="0" y="1532975"/>
            <a:ext cx="9144000" cy="2077550"/>
          </a:xfrm>
          <a:prstGeom prst="rect">
            <a:avLst/>
          </a:prstGeom>
        </p:spPr>
      </p:pic>
      <p:pic>
        <p:nvPicPr>
          <p:cNvPr id="2" name="Imagem 1" descr="Logotipo&#10;&#10;Descrição gerada automaticamente">
            <a:extLst>
              <a:ext uri="{FF2B5EF4-FFF2-40B4-BE49-F238E27FC236}">
                <a16:creationId xmlns:a16="http://schemas.microsoft.com/office/drawing/2014/main" id="{7392A9B4-46F5-094B-DA3D-9D4CD8C1CF74}"/>
              </a:ext>
            </a:extLst>
          </p:cNvPr>
          <p:cNvPicPr>
            <a:picLocks noChangeAspect="1"/>
          </p:cNvPicPr>
          <p:nvPr/>
        </p:nvPicPr>
        <p:blipFill>
          <a:blip r:embed="rId5"/>
          <a:stretch>
            <a:fillRect/>
          </a:stretch>
        </p:blipFill>
        <p:spPr>
          <a:xfrm>
            <a:off x="104697" y="4034642"/>
            <a:ext cx="821963" cy="1040978"/>
          </a:xfrm>
          <a:prstGeom prst="rect">
            <a:avLst/>
          </a:prstGeom>
        </p:spPr>
      </p:pic>
    </p:spTree>
    <p:extLst>
      <p:ext uri="{BB962C8B-B14F-4D97-AF65-F5344CB8AC3E}">
        <p14:creationId xmlns:p14="http://schemas.microsoft.com/office/powerpoint/2010/main" val="25556919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pic>
        <p:nvPicPr>
          <p:cNvPr id="3" name="Imagem 2" descr="Uma imagem contendo no interior, pessoa, homem, mulher&#10;&#10;Descrição gerada automaticamente">
            <a:extLst>
              <a:ext uri="{FF2B5EF4-FFF2-40B4-BE49-F238E27FC236}">
                <a16:creationId xmlns:a16="http://schemas.microsoft.com/office/drawing/2014/main" id="{BF801BA0-F549-E8C3-BABC-1547BD37BDBF}"/>
              </a:ext>
            </a:extLst>
          </p:cNvPr>
          <p:cNvPicPr>
            <a:picLocks noChangeAspect="1"/>
          </p:cNvPicPr>
          <p:nvPr/>
        </p:nvPicPr>
        <p:blipFill>
          <a:blip r:embed="rId4"/>
          <a:stretch>
            <a:fillRect/>
          </a:stretch>
        </p:blipFill>
        <p:spPr>
          <a:xfrm>
            <a:off x="1635369" y="293077"/>
            <a:ext cx="6076461" cy="455734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 name="Imagem 1" descr="Logotipo&#10;&#10;Descrição gerada automaticamente">
            <a:extLst>
              <a:ext uri="{FF2B5EF4-FFF2-40B4-BE49-F238E27FC236}">
                <a16:creationId xmlns:a16="http://schemas.microsoft.com/office/drawing/2014/main" id="{B5F2C3A6-9B64-460B-25B2-2AE7222F0FAA}"/>
              </a:ext>
            </a:extLst>
          </p:cNvPr>
          <p:cNvPicPr>
            <a:picLocks noChangeAspect="1"/>
          </p:cNvPicPr>
          <p:nvPr/>
        </p:nvPicPr>
        <p:blipFill>
          <a:blip r:embed="rId5"/>
          <a:stretch>
            <a:fillRect/>
          </a:stretch>
        </p:blipFill>
        <p:spPr>
          <a:xfrm>
            <a:off x="104697" y="4034642"/>
            <a:ext cx="821963" cy="1040978"/>
          </a:xfrm>
          <a:prstGeom prst="rect">
            <a:avLst/>
          </a:prstGeom>
        </p:spPr>
      </p:pic>
    </p:spTree>
    <p:extLst>
      <p:ext uri="{BB962C8B-B14F-4D97-AF65-F5344CB8AC3E}">
        <p14:creationId xmlns:p14="http://schemas.microsoft.com/office/powerpoint/2010/main" val="15036468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pic>
        <p:nvPicPr>
          <p:cNvPr id="3074" name="Picture 2" descr="Cristolândia Paraná – Missões Nacionais">
            <a:extLst>
              <a:ext uri="{FF2B5EF4-FFF2-40B4-BE49-F238E27FC236}">
                <a16:creationId xmlns:a16="http://schemas.microsoft.com/office/drawing/2014/main" id="{6256075B-6725-B817-55E2-F15916D996D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0245" y="187569"/>
            <a:ext cx="6975609" cy="476010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2" name="Imagem 1" descr="Logotipo&#10;&#10;Descrição gerada automaticamente">
            <a:extLst>
              <a:ext uri="{FF2B5EF4-FFF2-40B4-BE49-F238E27FC236}">
                <a16:creationId xmlns:a16="http://schemas.microsoft.com/office/drawing/2014/main" id="{2F2151BB-0E98-1180-0C08-001AE2E51293}"/>
              </a:ext>
            </a:extLst>
          </p:cNvPr>
          <p:cNvPicPr>
            <a:picLocks noChangeAspect="1"/>
          </p:cNvPicPr>
          <p:nvPr/>
        </p:nvPicPr>
        <p:blipFill>
          <a:blip r:embed="rId5"/>
          <a:stretch>
            <a:fillRect/>
          </a:stretch>
        </p:blipFill>
        <p:spPr>
          <a:xfrm>
            <a:off x="104697" y="4034642"/>
            <a:ext cx="821963" cy="1040978"/>
          </a:xfrm>
          <a:prstGeom prst="rect">
            <a:avLst/>
          </a:prstGeom>
        </p:spPr>
      </p:pic>
    </p:spTree>
    <p:extLst>
      <p:ext uri="{BB962C8B-B14F-4D97-AF65-F5344CB8AC3E}">
        <p14:creationId xmlns:p14="http://schemas.microsoft.com/office/powerpoint/2010/main" val="20718115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pic>
        <p:nvPicPr>
          <p:cNvPr id="4098" name="Picture 2" descr="CRISTOLÂNDIA – Missões Nacionais">
            <a:extLst>
              <a:ext uri="{FF2B5EF4-FFF2-40B4-BE49-F238E27FC236}">
                <a16:creationId xmlns:a16="http://schemas.microsoft.com/office/drawing/2014/main" id="{B62D2686-223D-F6E0-94B8-29659C42C0F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8185" y="301255"/>
            <a:ext cx="7127630" cy="454099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2" name="Imagem 1" descr="Logotipo&#10;&#10;Descrição gerada automaticamente">
            <a:extLst>
              <a:ext uri="{FF2B5EF4-FFF2-40B4-BE49-F238E27FC236}">
                <a16:creationId xmlns:a16="http://schemas.microsoft.com/office/drawing/2014/main" id="{3E2D2D65-740C-4D87-277C-226C1FF87EE7}"/>
              </a:ext>
            </a:extLst>
          </p:cNvPr>
          <p:cNvPicPr>
            <a:picLocks noChangeAspect="1"/>
          </p:cNvPicPr>
          <p:nvPr/>
        </p:nvPicPr>
        <p:blipFill>
          <a:blip r:embed="rId5"/>
          <a:stretch>
            <a:fillRect/>
          </a:stretch>
        </p:blipFill>
        <p:spPr>
          <a:xfrm>
            <a:off x="104697" y="4034642"/>
            <a:ext cx="821963" cy="1040978"/>
          </a:xfrm>
          <a:prstGeom prst="rect">
            <a:avLst/>
          </a:prstGeom>
        </p:spPr>
      </p:pic>
    </p:spTree>
    <p:extLst>
      <p:ext uri="{BB962C8B-B14F-4D97-AF65-F5344CB8AC3E}">
        <p14:creationId xmlns:p14="http://schemas.microsoft.com/office/powerpoint/2010/main" val="14186750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pic>
        <p:nvPicPr>
          <p:cNvPr id="5122" name="Picture 2">
            <a:extLst>
              <a:ext uri="{FF2B5EF4-FFF2-40B4-BE49-F238E27FC236}">
                <a16:creationId xmlns:a16="http://schemas.microsoft.com/office/drawing/2014/main" id="{1A7AC0CA-9918-CDED-F901-FE8BED2DC04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305349"/>
            <a:ext cx="8288550" cy="453280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66313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pic>
        <p:nvPicPr>
          <p:cNvPr id="6146" name="Picture 2" descr="Voluntários – Missões Nacionais">
            <a:extLst>
              <a:ext uri="{FF2B5EF4-FFF2-40B4-BE49-F238E27FC236}">
                <a16:creationId xmlns:a16="http://schemas.microsoft.com/office/drawing/2014/main" id="{93304FA2-98B0-7B9F-6053-ED6D95D8F7F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0661" y="441080"/>
            <a:ext cx="8522677" cy="426133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07146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pic>
        <p:nvPicPr>
          <p:cNvPr id="3" name="Imagem 2" descr="Grupo de pessoas na grama posando para foto&#10;&#10;Descrição gerada automaticamente">
            <a:extLst>
              <a:ext uri="{FF2B5EF4-FFF2-40B4-BE49-F238E27FC236}">
                <a16:creationId xmlns:a16="http://schemas.microsoft.com/office/drawing/2014/main" id="{6DDBD310-7CA5-FC1C-5082-A780FCF93E60}"/>
              </a:ext>
            </a:extLst>
          </p:cNvPr>
          <p:cNvPicPr>
            <a:picLocks noChangeAspect="1"/>
          </p:cNvPicPr>
          <p:nvPr/>
        </p:nvPicPr>
        <p:blipFill>
          <a:blip r:embed="rId4"/>
          <a:stretch>
            <a:fillRect/>
          </a:stretch>
        </p:blipFill>
        <p:spPr>
          <a:xfrm>
            <a:off x="1330569" y="222738"/>
            <a:ext cx="6264031" cy="469802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 name="Imagem 1" descr="Logotipo&#10;&#10;Descrição gerada automaticamente">
            <a:extLst>
              <a:ext uri="{FF2B5EF4-FFF2-40B4-BE49-F238E27FC236}">
                <a16:creationId xmlns:a16="http://schemas.microsoft.com/office/drawing/2014/main" id="{C4ADFD29-F42E-4596-B588-DFAC45E911DE}"/>
              </a:ext>
            </a:extLst>
          </p:cNvPr>
          <p:cNvPicPr>
            <a:picLocks noChangeAspect="1"/>
          </p:cNvPicPr>
          <p:nvPr/>
        </p:nvPicPr>
        <p:blipFill>
          <a:blip r:embed="rId5"/>
          <a:stretch>
            <a:fillRect/>
          </a:stretch>
        </p:blipFill>
        <p:spPr>
          <a:xfrm>
            <a:off x="104697" y="4034642"/>
            <a:ext cx="821963" cy="1040978"/>
          </a:xfrm>
          <a:prstGeom prst="rect">
            <a:avLst/>
          </a:prstGeom>
        </p:spPr>
      </p:pic>
    </p:spTree>
    <p:extLst>
      <p:ext uri="{BB962C8B-B14F-4D97-AF65-F5344CB8AC3E}">
        <p14:creationId xmlns:p14="http://schemas.microsoft.com/office/powerpoint/2010/main" val="151209732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2" name="CaixaDeTexto 1">
            <a:extLst>
              <a:ext uri="{FF2B5EF4-FFF2-40B4-BE49-F238E27FC236}">
                <a16:creationId xmlns:a16="http://schemas.microsoft.com/office/drawing/2014/main" id="{D594F689-99D6-DE18-599F-FD03977E399F}"/>
              </a:ext>
            </a:extLst>
          </p:cNvPr>
          <p:cNvSpPr txBox="1"/>
          <p:nvPr/>
        </p:nvSpPr>
        <p:spPr>
          <a:xfrm>
            <a:off x="1020725" y="850605"/>
            <a:ext cx="7219507" cy="3139321"/>
          </a:xfrm>
          <a:prstGeom prst="rect">
            <a:avLst/>
          </a:prstGeom>
          <a:noFill/>
        </p:spPr>
        <p:txBody>
          <a:bodyPr wrap="square" rtlCol="0">
            <a:spAutoFit/>
          </a:bodyPr>
          <a:lstStyle/>
          <a:p>
            <a:pPr algn="ctr"/>
            <a:r>
              <a:rPr lang="pt-BR" sz="6600" dirty="0">
                <a:ln>
                  <a:solidFill>
                    <a:sysClr val="windowText" lastClr="000000"/>
                  </a:solidFill>
                </a:ln>
                <a:solidFill>
                  <a:schemeClr val="bg1"/>
                </a:solidFill>
                <a:latin typeface="Amasis MT Pro Black" panose="02040A04050005020304" pitchFamily="18" charset="0"/>
              </a:rPr>
              <a:t>Voluntariado: Satisfação para alma!</a:t>
            </a:r>
          </a:p>
        </p:txBody>
      </p:sp>
      <p:pic>
        <p:nvPicPr>
          <p:cNvPr id="3" name="Imagem 2" descr="Logotipo&#10;&#10;Descrição gerada automaticamente">
            <a:extLst>
              <a:ext uri="{FF2B5EF4-FFF2-40B4-BE49-F238E27FC236}">
                <a16:creationId xmlns:a16="http://schemas.microsoft.com/office/drawing/2014/main" id="{5FB1D7E6-A1C0-AB6F-6935-6003A02F9C76}"/>
              </a:ext>
            </a:extLst>
          </p:cNvPr>
          <p:cNvPicPr>
            <a:picLocks noChangeAspect="1"/>
          </p:cNvPicPr>
          <p:nvPr/>
        </p:nvPicPr>
        <p:blipFill>
          <a:blip r:embed="rId4"/>
          <a:stretch>
            <a:fillRect/>
          </a:stretch>
        </p:blipFill>
        <p:spPr>
          <a:xfrm>
            <a:off x="104697" y="4034642"/>
            <a:ext cx="821963" cy="1040978"/>
          </a:xfrm>
          <a:prstGeom prst="rect">
            <a:avLst/>
          </a:prstGeom>
        </p:spPr>
      </p:pic>
    </p:spTree>
    <p:extLst>
      <p:ext uri="{BB962C8B-B14F-4D97-AF65-F5344CB8AC3E}">
        <p14:creationId xmlns:p14="http://schemas.microsoft.com/office/powerpoint/2010/main" val="3598713658"/>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TotalTime>
  <Words>2094</Words>
  <Application>Microsoft Office PowerPoint</Application>
  <PresentationFormat>Apresentação na tela (16:9)</PresentationFormat>
  <Paragraphs>157</Paragraphs>
  <Slides>46</Slides>
  <Notes>46</Notes>
  <HiddenSlides>0</HiddenSlides>
  <MMClips>0</MMClips>
  <ScaleCrop>false</ScaleCrop>
  <HeadingPairs>
    <vt:vector size="6" baseType="variant">
      <vt:variant>
        <vt:lpstr>Fontes usadas</vt:lpstr>
      </vt:variant>
      <vt:variant>
        <vt:i4>2</vt:i4>
      </vt:variant>
      <vt:variant>
        <vt:lpstr>Tema</vt:lpstr>
      </vt:variant>
      <vt:variant>
        <vt:i4>1</vt:i4>
      </vt:variant>
      <vt:variant>
        <vt:lpstr>Títulos de slides</vt:lpstr>
      </vt:variant>
      <vt:variant>
        <vt:i4>46</vt:i4>
      </vt:variant>
    </vt:vector>
  </HeadingPairs>
  <TitlesOfParts>
    <vt:vector size="49" baseType="lpstr">
      <vt:lpstr>Amasis MT Pro Black</vt:lpstr>
      <vt:lpstr>Arial</vt:lpstr>
      <vt:lpstr>Simple Light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Usuario</dc:creator>
  <cp:lastModifiedBy>Silvana Santos Pereira Martines</cp:lastModifiedBy>
  <cp:revision>3</cp:revision>
  <dcterms:modified xsi:type="dcterms:W3CDTF">2023-07-28T17:19:56Z</dcterms:modified>
</cp:coreProperties>
</file>