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59" r:id="rId6"/>
    <p:sldId id="292" r:id="rId7"/>
    <p:sldId id="291" r:id="rId8"/>
    <p:sldId id="286" r:id="rId9"/>
    <p:sldId id="288" r:id="rId10"/>
    <p:sldId id="287" r:id="rId11"/>
    <p:sldId id="289" r:id="rId12"/>
    <p:sldId id="294" r:id="rId13"/>
    <p:sldId id="290" r:id="rId14"/>
    <p:sldId id="295" r:id="rId15"/>
    <p:sldId id="297" r:id="rId16"/>
    <p:sldId id="296" r:id="rId17"/>
    <p:sldId id="298" r:id="rId18"/>
    <p:sldId id="299" r:id="rId19"/>
    <p:sldId id="300" r:id="rId20"/>
    <p:sldId id="263" r:id="rId21"/>
    <p:sldId id="301" r:id="rId22"/>
    <p:sldId id="302" r:id="rId23"/>
    <p:sldId id="278" r:id="rId24"/>
  </p:sldIdLst>
  <p:sldSz cx="9144000" cy="5143500" type="screen16x9"/>
  <p:notesSz cx="6858000" cy="9144000"/>
  <p:embeddedFontLst>
    <p:embeddedFont>
      <p:font typeface="Oswald" panose="020B0604020202020204" charset="0"/>
      <p:regular r:id="rId26"/>
      <p:bold r:id="rId27"/>
    </p:embeddedFont>
    <p:embeddedFont>
      <p:font typeface="Tinos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7D5CAF-C5C0-430F-A390-3F806F24974C}">
  <a:tblStyle styleId="{DB7D5CAF-C5C0-430F-A390-3F806F2497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0790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3800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8784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4308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6454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980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720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2815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7212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7683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0218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1708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2713" y="333900"/>
            <a:ext cx="7798575" cy="480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912650" y="1915625"/>
            <a:ext cx="5469600" cy="1159800"/>
          </a:xfrm>
          <a:prstGeom prst="rect">
            <a:avLst/>
          </a:prstGeom>
          <a:effectLst>
            <a:outerShdw blurRad="14288" dist="9525" dir="162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912025" y="3144851"/>
            <a:ext cx="580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◈"/>
              <a:defRPr b="1" i="1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◆"/>
              <a:defRPr b="1" i="1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◇"/>
              <a:defRPr b="1" i="1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b="1" i="1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9pPr>
          </a:lstStyle>
          <a:p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1705475" y="97539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rPr>
              <a:t>“</a:t>
            </a:r>
            <a:endParaRPr sz="9600" b="1">
              <a:solidFill>
                <a:srgbClr val="25212A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27" name="Google Shape;27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34" name="Google Shape;34;p6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52" name="Google Shape;52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Closed book">
  <p:cSld name="BLANK_1_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72713" y="333900"/>
            <a:ext cx="7798575" cy="480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5" r:id="rId6"/>
    <p:sldLayoutId id="2147483657" r:id="rId7"/>
    <p:sldLayoutId id="2147483659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ctrTitle"/>
          </p:nvPr>
        </p:nvSpPr>
        <p:spPr>
          <a:xfrm>
            <a:off x="1912650" y="1915625"/>
            <a:ext cx="54696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t-BR" sz="5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Generosidade com liberalidade</a:t>
            </a:r>
            <a:endParaRPr sz="5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Lucas 21.1-4</a:t>
            </a:r>
            <a:endParaRPr dirty="0"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2"/>
          </p:nvPr>
        </p:nvSpPr>
        <p:spPr>
          <a:xfrm>
            <a:off x="1556174" y="1578150"/>
            <a:ext cx="6681971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>
              <a:buNone/>
            </a:pPr>
            <a:r>
              <a:rPr lang="pt-BR" sz="2000" b="1" dirty="0"/>
              <a:t>"Jesus olhou e viu os ricos colocando suas contribuições nas caixas de ofertas. Viu também uma viúva pobre colocar duas pequeninas moedas de cobre. E disse: "Afirmo-lhes que esta viúva pobre colocou mais do que todos os outros. Todos esses deram do que lhes sobrava; mas ela, da sua pobreza, deu tudo o que possuía para viver".</a:t>
            </a:r>
            <a:endParaRPr lang="pt-BR" sz="2000" dirty="0"/>
          </a:p>
        </p:txBody>
      </p:sp>
      <p:sp>
        <p:nvSpPr>
          <p:cNvPr id="78" name="Google Shape;78;p1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ctrTitle" idx="4294967295"/>
          </p:nvPr>
        </p:nvSpPr>
        <p:spPr>
          <a:xfrm>
            <a:off x="1544775" y="1049950"/>
            <a:ext cx="3234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/>
              <a:t>LEPTO</a:t>
            </a:r>
            <a:endParaRPr sz="6000" dirty="0"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4294967295"/>
          </p:nvPr>
        </p:nvSpPr>
        <p:spPr>
          <a:xfrm>
            <a:off x="1544700" y="1839377"/>
            <a:ext cx="2654268" cy="16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2000" dirty="0"/>
              <a:t>era a menor moeda grega, feita de cobre com pouquíssimo valor. As duas moedas eram insignificantes!</a:t>
            </a:r>
            <a:endParaRPr sz="1200" b="1" dirty="0"/>
          </a:p>
        </p:txBody>
      </p:sp>
      <p:sp>
        <p:nvSpPr>
          <p:cNvPr id="86" name="Google Shape;86;p1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DBB3F5-F761-4BC1-BF92-D9367132D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68" y="1272377"/>
            <a:ext cx="4181475" cy="2247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i="0" dirty="0"/>
              <a:t>Liberalidade é a disposição daquele que, em seus atos ou em suas intenções, dá o que não tem obrigação de dar, sem esperanças de receber algo em troca!</a:t>
            </a:r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1. OFERTAR É UM ATO DE AMOR</a:t>
            </a:r>
            <a:endParaRPr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Lucas 21.1-2</a:t>
            </a:r>
            <a:endParaRPr dirty="0"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2"/>
          </p:nvPr>
        </p:nvSpPr>
        <p:spPr>
          <a:xfrm>
            <a:off x="1556174" y="1578150"/>
            <a:ext cx="6681971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>
              <a:buNone/>
            </a:pPr>
            <a:r>
              <a:rPr lang="pt-BR" sz="2400" b="1" dirty="0"/>
              <a:t>“Jesus olhou e viu...” (v.1)</a:t>
            </a:r>
          </a:p>
          <a:p>
            <a:pPr marL="88900" indent="0">
              <a:buNone/>
            </a:pPr>
            <a:endParaRPr lang="pt-BR" sz="2400" b="1" dirty="0"/>
          </a:p>
          <a:p>
            <a:pPr marL="88900" indent="0">
              <a:buNone/>
            </a:pPr>
            <a:r>
              <a:rPr lang="pt-BR" sz="2400" b="1" dirty="0"/>
              <a:t>“Viu também...” (v.2)</a:t>
            </a:r>
            <a:endParaRPr lang="pt-BR" sz="2400" dirty="0"/>
          </a:p>
        </p:txBody>
      </p:sp>
      <p:sp>
        <p:nvSpPr>
          <p:cNvPr id="78" name="Google Shape;78;p1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428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1556900" y="1252926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b="1" dirty="0"/>
              <a:t>“Cada um contribua segundo propôs no seu coração, não com tristeza, nem por constrangimento, porque Deus ama ao que dá com alegria.” (2 Coríntios 9.7</a:t>
            </a:r>
            <a:r>
              <a:rPr lang="pt-BR" dirty="0"/>
              <a:t>)</a:t>
            </a:r>
            <a:endParaRPr dirty="0"/>
          </a:p>
        </p:txBody>
      </p:sp>
      <p:sp>
        <p:nvSpPr>
          <p:cNvPr id="106" name="Google Shape;106;p1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6407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3600" i="0" dirty="0"/>
              <a:t>Jesus continua observando todas as coisas!</a:t>
            </a:r>
          </a:p>
          <a:p>
            <a:pPr marL="0" lvl="0" indent="0" algn="ctr">
              <a:buNone/>
            </a:pPr>
            <a:br>
              <a:rPr lang="pt-BR" dirty="0"/>
            </a:br>
            <a:endParaRPr b="0"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072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C9580F-C6ED-4A20-82CF-754D682E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6900" y="688605"/>
            <a:ext cx="6616800" cy="3042300"/>
          </a:xfrm>
        </p:spPr>
        <p:txBody>
          <a:bodyPr/>
          <a:lstStyle/>
          <a:p>
            <a:pPr marL="63500" indent="0">
              <a:buNone/>
            </a:pPr>
            <a:endParaRPr lang="pt-BR" b="1" dirty="0"/>
          </a:p>
          <a:p>
            <a:pPr marL="63500" indent="0">
              <a:buNone/>
            </a:pPr>
            <a:r>
              <a:rPr lang="pt-BR" sz="2400" b="1" dirty="0"/>
              <a:t>“Os olhos do Senhor estão em todo lugar.” (Provérbios 15.3)</a:t>
            </a:r>
          </a:p>
          <a:p>
            <a:pPr marL="63500" indent="0">
              <a:buNone/>
            </a:pPr>
            <a:endParaRPr lang="pt-BR" b="1" dirty="0"/>
          </a:p>
          <a:p>
            <a:pPr marL="63500" indent="0">
              <a:buNone/>
            </a:pPr>
            <a:r>
              <a:rPr lang="pt-BR" sz="2400" b="1" dirty="0"/>
              <a:t>“Todas as coisas estão descobertas e patentes aos olhos daquele a quem temos de prestar contas.” (Hebreus 4.13)</a:t>
            </a:r>
            <a:endParaRPr lang="pt-BR" sz="24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E4A8A-DE21-44A3-91A5-2943192617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337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771250" y="1467454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3200" i="0" dirty="0"/>
              <a:t>Pode se ofertar sem amar, mas é impossível amar sem ofertar!</a:t>
            </a:r>
            <a:r>
              <a:rPr lang="pt-BR" sz="3200" b="0" i="0" dirty="0"/>
              <a:t> </a:t>
            </a:r>
          </a:p>
          <a:p>
            <a:pPr marL="0" lvl="0" indent="0">
              <a:buNone/>
            </a:pPr>
            <a:br>
              <a:rPr lang="pt-BR" sz="3200" dirty="0"/>
            </a:br>
            <a:r>
              <a:rPr lang="pt-BR" sz="3200" i="0" dirty="0"/>
              <a:t>Ofertar é um ato de amor</a:t>
            </a:r>
            <a:r>
              <a:rPr lang="pt-BR" sz="3200" b="0" i="0" dirty="0"/>
              <a:t>!</a:t>
            </a:r>
            <a:endParaRPr sz="3200" b="0"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9990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 OFERTAR É UM ATO DE FÉ</a:t>
            </a:r>
            <a:endParaRPr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63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Lucas 21.3-4</a:t>
            </a:r>
            <a:endParaRPr dirty="0"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2"/>
          </p:nvPr>
        </p:nvSpPr>
        <p:spPr>
          <a:xfrm>
            <a:off x="1556174" y="1578150"/>
            <a:ext cx="6681971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>
              <a:buNone/>
            </a:pPr>
            <a:r>
              <a:rPr lang="pt-BR" sz="2000" b="1" dirty="0"/>
              <a:t>"Afirmo-lhes que esta viúva pobre colocou mais do que todos os outros. Todos esses deram do que lhes sobrava; mas ela, da sua pobreza, deu tudo o que possuía para viver".</a:t>
            </a:r>
            <a:endParaRPr lang="pt-BR" sz="2000" dirty="0"/>
          </a:p>
        </p:txBody>
      </p:sp>
      <p:sp>
        <p:nvSpPr>
          <p:cNvPr id="78" name="Google Shape;78;p1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3074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771250" y="1467454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i="0" dirty="0"/>
              <a:t>Jesus não avalia a porção, mas sim a proporção! Ele não só vê o que se dá, mas também vê o que se guarda! </a:t>
            </a:r>
            <a:endParaRPr sz="3200" b="0"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611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771250" y="1467454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2800" i="0" dirty="0"/>
              <a:t>Entre os que ofertam regularmente, precisamos reconhecer com ousadia, que os pobres são os que, em proporção as suas posses, contribuem mais do que os ricos!</a:t>
            </a:r>
            <a:endParaRPr sz="2800" b="0"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1409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771250" y="1467454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i="0" dirty="0"/>
              <a:t>Onde estão aqueles que se</a:t>
            </a:r>
          </a:p>
          <a:p>
            <a:pPr marL="0" lvl="0" indent="0">
              <a:buNone/>
            </a:pPr>
            <a:r>
              <a:rPr lang="pt-BR" i="0" dirty="0"/>
              <a:t>arruinaram por contribuírem </a:t>
            </a:r>
          </a:p>
          <a:p>
            <a:pPr marL="0" lvl="0" indent="0">
              <a:buNone/>
            </a:pPr>
            <a:r>
              <a:rPr lang="pt-BR" i="0" dirty="0"/>
              <a:t>para Jesus?</a:t>
            </a:r>
            <a:endParaRPr sz="2800" b="0"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048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C9580F-C6ED-4A20-82CF-754D682E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6900" y="688605"/>
            <a:ext cx="6616800" cy="3042300"/>
          </a:xfrm>
        </p:spPr>
        <p:txBody>
          <a:bodyPr/>
          <a:lstStyle/>
          <a:p>
            <a:pPr marL="63500" indent="0">
              <a:buNone/>
            </a:pPr>
            <a:endParaRPr lang="pt-BR" b="1" dirty="0"/>
          </a:p>
          <a:p>
            <a:pPr marL="63500" indent="0">
              <a:buNone/>
            </a:pPr>
            <a:r>
              <a:rPr lang="pt-BR" b="1" dirty="0"/>
              <a:t>“Um dá liberalmente e se torna mais rico, outro retém mais do que é justo, e se empobrece.” (Provérbios 11.24)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E4A8A-DE21-44A3-91A5-2943192617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373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</a:t>
            </a:r>
            <a:r>
              <a:rPr lang="en"/>
              <a:t>. </a:t>
            </a:r>
            <a:r>
              <a:rPr lang="en" dirty="0"/>
              <a:t>OFERTAR É UM ATO DE SACRIFÍCIO</a:t>
            </a:r>
            <a:endParaRPr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7101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C9580F-C6ED-4A20-82CF-754D682E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6900" y="688605"/>
            <a:ext cx="6616800" cy="3042300"/>
          </a:xfrm>
        </p:spPr>
        <p:txBody>
          <a:bodyPr/>
          <a:lstStyle/>
          <a:p>
            <a:pPr marL="63500" indent="0">
              <a:buNone/>
            </a:pPr>
            <a:endParaRPr lang="pt-BR" b="1" dirty="0"/>
          </a:p>
          <a:p>
            <a:pPr marL="63500" indent="0">
              <a:buNone/>
            </a:pPr>
            <a:r>
              <a:rPr lang="pt-BR" b="1" dirty="0"/>
              <a:t>“O rei Davi porém respondeu a Araúna : Não! Faço questão de pagar o preço justo. Não darei ao Senhor aquilo que pertence a você, nem oferecerei um holocausto que não me custe nada.” (1 Crônicas 21.24)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E4A8A-DE21-44A3-91A5-2943192617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801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C9580F-C6ED-4A20-82CF-754D682E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6900" y="688605"/>
            <a:ext cx="6616800" cy="3042300"/>
          </a:xfrm>
        </p:spPr>
        <p:txBody>
          <a:bodyPr/>
          <a:lstStyle/>
          <a:p>
            <a:pPr marL="63500" indent="0" algn="ctr">
              <a:buNone/>
            </a:pPr>
            <a:r>
              <a:rPr lang="pt-BR" b="1" dirty="0"/>
              <a:t>João 3.16</a:t>
            </a:r>
          </a:p>
          <a:p>
            <a:pPr marL="63500" indent="0" algn="ctr">
              <a:buNone/>
            </a:pPr>
            <a:endParaRPr lang="pt-BR" b="1" dirty="0"/>
          </a:p>
          <a:p>
            <a:pPr marL="63500" indent="0" algn="ctr">
              <a:buNone/>
            </a:pPr>
            <a:r>
              <a:rPr lang="pt-BR" b="1" dirty="0"/>
              <a:t>Após três dias do episódio da viúva pobre, Jesus foi </a:t>
            </a:r>
            <a:r>
              <a:rPr lang="pt-BR" dirty="0"/>
              <a:t>entregue por Deus como oferta em sacrifício </a:t>
            </a:r>
            <a:r>
              <a:rPr lang="pt-BR" b="1" dirty="0"/>
              <a:t>em nosso lugar na cruz!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E4A8A-DE21-44A3-91A5-2943192617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982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dirty="0"/>
              <a:t>Façamos as nossas contribuições lembrando que os </a:t>
            </a:r>
            <a:r>
              <a:rPr lang="pt-BR" b="1" dirty="0"/>
              <a:t>OLHOS DE JESUS ESTÃO POSTOS SOBRE NÓS</a:t>
            </a:r>
            <a:r>
              <a:rPr lang="pt-BR" dirty="0"/>
              <a:t>!</a:t>
            </a:r>
            <a:endParaRPr dirty="0"/>
          </a:p>
        </p:txBody>
      </p:sp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CONCLUSÃO</a:t>
            </a:r>
            <a:endParaRPr dirty="0"/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7" name="Google Shape;124;p21">
            <a:extLst>
              <a:ext uri="{FF2B5EF4-FFF2-40B4-BE49-F238E27FC236}">
                <a16:creationId xmlns:a16="http://schemas.microsoft.com/office/drawing/2014/main" id="{026EF580-33B6-4061-9207-B4FF7DAC92E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60938" y="1479550"/>
            <a:ext cx="3211512" cy="3598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dirty="0"/>
              <a:t>Os homens veem o que </a:t>
            </a:r>
            <a:r>
              <a:rPr lang="pt-BR" b="1" dirty="0"/>
              <a:t>DAMOS</a:t>
            </a:r>
            <a:r>
              <a:rPr lang="pt-BR" dirty="0"/>
              <a:t>, mas Jesus vê o que </a:t>
            </a:r>
            <a:r>
              <a:rPr lang="pt-BR" b="1" dirty="0"/>
              <a:t>GUARDAMOS</a:t>
            </a:r>
            <a:r>
              <a:rPr lang="pt-BR" dirty="0"/>
              <a:t> e por esse parâmetro avalia a oferta e a condição do coração!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dirty="0"/>
              <a:t>Jesus não olha apenas para a </a:t>
            </a:r>
            <a:r>
              <a:rPr lang="pt-BR" b="1" dirty="0"/>
              <a:t>PORÇÃO</a:t>
            </a:r>
            <a:r>
              <a:rPr lang="pt-BR" dirty="0"/>
              <a:t>, mas também para a </a:t>
            </a:r>
            <a:r>
              <a:rPr lang="pt-BR" b="1" dirty="0"/>
              <a:t>PROPORÇÃO</a:t>
            </a:r>
            <a:r>
              <a:rPr lang="pt-BR" dirty="0"/>
              <a:t>!</a:t>
            </a:r>
            <a:endParaRPr dirty="0"/>
          </a:p>
        </p:txBody>
      </p:sp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CONCLUSÃO</a:t>
            </a:r>
            <a:endParaRPr dirty="0"/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dirty="0"/>
              <a:t>Jesus continua vendo exatamente o que cada um de nós dá e sabe exatamente o quanto é retido!</a:t>
            </a:r>
            <a:endParaRPr dirty="0"/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8326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771250" y="1467454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dirty="0"/>
              <a:t>Não mais poderemos contribuir quando tivermos falecidos!</a:t>
            </a:r>
          </a:p>
        </p:txBody>
      </p:sp>
      <p:sp>
        <p:nvSpPr>
          <p:cNvPr id="99" name="Google Shape;99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5012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>
            <a:spLocks noGrp="1"/>
          </p:cNvSpPr>
          <p:nvPr>
            <p:ph type="subTitle" idx="4294967295"/>
          </p:nvPr>
        </p:nvSpPr>
        <p:spPr>
          <a:xfrm>
            <a:off x="769122" y="890850"/>
            <a:ext cx="3725966" cy="1680900"/>
          </a:xfrm>
          <a:prstGeom prst="rect">
            <a:avLst/>
          </a:prstGeom>
          <a:effectLst>
            <a:outerShdw blurRad="14288" dist="9525" dir="162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indent="0" algn="ctr">
              <a:buNone/>
            </a:pPr>
            <a:r>
              <a:rPr lang="pt-BR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“Sobrevivemos de acordo com que recebemos, mas vivemos verdadeiramente de acordo com o que damos” </a:t>
            </a:r>
          </a:p>
          <a:p>
            <a:pPr marL="38100" indent="0" algn="ctr">
              <a:buNone/>
            </a:pPr>
            <a:endParaRPr lang="pt-BR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38100" indent="0" algn="ctr">
              <a:buNone/>
            </a:pPr>
            <a:r>
              <a:rPr lang="pt-BR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Winston Churchill</a:t>
            </a:r>
            <a:br>
              <a:rPr lang="pt-BR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endParaRPr lang="pt-BR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Lições Práticas | A Oferta da Viúva Pobre - Somos de Cristo">
            <a:extLst>
              <a:ext uri="{FF2B5EF4-FFF2-40B4-BE49-F238E27FC236}">
                <a16:creationId xmlns:a16="http://schemas.microsoft.com/office/drawing/2014/main" id="{5557972D-99D7-42FE-A0A1-9C752886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58358"/>
            <a:ext cx="3072010" cy="23926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25212A"/>
      </a:dk1>
      <a:lt1>
        <a:srgbClr val="FFFFFF"/>
      </a:lt1>
      <a:dk2>
        <a:srgbClr val="797281"/>
      </a:dk2>
      <a:lt2>
        <a:srgbClr val="E7E6E9"/>
      </a:lt2>
      <a:accent1>
        <a:srgbClr val="B87647"/>
      </a:accent1>
      <a:accent2>
        <a:srgbClr val="A85A5A"/>
      </a:accent2>
      <a:accent3>
        <a:srgbClr val="853E61"/>
      </a:accent3>
      <a:accent4>
        <a:srgbClr val="5C3959"/>
      </a:accent4>
      <a:accent5>
        <a:srgbClr val="CC4125"/>
      </a:accent5>
      <a:accent6>
        <a:srgbClr val="E4B681"/>
      </a:accent6>
      <a:hlink>
        <a:srgbClr val="2521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599</Words>
  <Application>Microsoft Office PowerPoint</Application>
  <PresentationFormat>Apresentação na tela (16:9)</PresentationFormat>
  <Paragraphs>67</Paragraphs>
  <Slides>23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Arial</vt:lpstr>
      <vt:lpstr>Tinos</vt:lpstr>
      <vt:lpstr>Oswald</vt:lpstr>
      <vt:lpstr>Quintus template</vt:lpstr>
      <vt:lpstr>Generosidade com liberalidade</vt:lpstr>
      <vt:lpstr>Lucas 21.1-4</vt:lpstr>
      <vt:lpstr>LEPTO</vt:lpstr>
      <vt:lpstr>Apresentação do PowerPoint</vt:lpstr>
      <vt:lpstr>1. OFERTAR É UM ATO DE AMOR</vt:lpstr>
      <vt:lpstr>Lucas 21.1-2</vt:lpstr>
      <vt:lpstr>Apresentação do PowerPoint</vt:lpstr>
      <vt:lpstr>Apresentação do PowerPoint</vt:lpstr>
      <vt:lpstr>Apresentação do PowerPoint</vt:lpstr>
      <vt:lpstr>Apresentação do PowerPoint</vt:lpstr>
      <vt:lpstr>2. OFERTAR É UM ATO DE FÉ</vt:lpstr>
      <vt:lpstr>Lucas 21.3-4</vt:lpstr>
      <vt:lpstr>Apresentação do PowerPoint</vt:lpstr>
      <vt:lpstr>Apresentação do PowerPoint</vt:lpstr>
      <vt:lpstr>Apresentação do PowerPoint</vt:lpstr>
      <vt:lpstr>Apresentação do PowerPoint</vt:lpstr>
      <vt:lpstr>3. OFERTAR É UM ATO DE SACRIFÍCIO</vt:lpstr>
      <vt:lpstr>Apresentação do PowerPoint</vt:lpstr>
      <vt:lpstr>Apresentação do PowerPoint</vt:lpstr>
      <vt:lpstr>CONCLUSÃO</vt:lpstr>
      <vt:lpstr>CONCLUSÃO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Generosidade com liberalidade!</dc:title>
  <dc:creator>User</dc:creator>
  <cp:lastModifiedBy>Silvana Santos Pereira Martines</cp:lastModifiedBy>
  <cp:revision>10</cp:revision>
  <dcterms:modified xsi:type="dcterms:W3CDTF">2022-04-12T23:21:58Z</dcterms:modified>
</cp:coreProperties>
</file>