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7" r:id="rId2"/>
    <p:sldId id="338" r:id="rId3"/>
    <p:sldId id="256" r:id="rId4"/>
    <p:sldId id="354" r:id="rId5"/>
    <p:sldId id="339" r:id="rId6"/>
    <p:sldId id="340" r:id="rId7"/>
    <p:sldId id="341" r:id="rId8"/>
    <p:sldId id="342" r:id="rId9"/>
    <p:sldId id="344" r:id="rId10"/>
    <p:sldId id="343" r:id="rId11"/>
    <p:sldId id="345" r:id="rId12"/>
    <p:sldId id="346" r:id="rId13"/>
    <p:sldId id="347" r:id="rId14"/>
    <p:sldId id="348" r:id="rId15"/>
    <p:sldId id="259" r:id="rId16"/>
    <p:sldId id="260" r:id="rId17"/>
    <p:sldId id="349" r:id="rId18"/>
    <p:sldId id="353" r:id="rId19"/>
    <p:sldId id="351" r:id="rId20"/>
    <p:sldId id="350" r:id="rId21"/>
    <p:sldId id="352" r:id="rId22"/>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28" autoAdjust="0"/>
    <p:restoredTop sz="73082" autoAdjust="0"/>
  </p:normalViewPr>
  <p:slideViewPr>
    <p:cSldViewPr snapToGrid="0">
      <p:cViewPr>
        <p:scale>
          <a:sx n="50" d="100"/>
          <a:sy n="50" d="100"/>
        </p:scale>
        <p:origin x="1008" y="302"/>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377E01-9E7C-42F3-A5D5-6C23A548E52D}" type="datetimeFigureOut">
              <a:rPr lang="pt-BR" smtClean="0"/>
              <a:t>06/03/2026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D01B8A-2CA2-4E81-8F4B-44408E3CE80D}" type="slidenum">
              <a:rPr lang="pt-BR" smtClean="0"/>
              <a:t>‹nº›</a:t>
            </a:fld>
            <a:endParaRPr lang="pt-BR"/>
          </a:p>
        </p:txBody>
      </p:sp>
    </p:spTree>
    <p:extLst>
      <p:ext uri="{BB962C8B-B14F-4D97-AF65-F5344CB8AC3E}">
        <p14:creationId xmlns:p14="http://schemas.microsoft.com/office/powerpoint/2010/main" val="1469047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bibliaonline.com.br/nvi/mc/10/45+"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bibliaonline.com.br/nvi/mt/11/29+"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bibliaonline.com.br/acf/cl/3/23,24+"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Esta é uma sugestão de estudo para o promotor fazer com o Conselho Missionário em sua igreja! Também pode ser usado no Encontro de Promotores pelo MMV.</a:t>
            </a:r>
          </a:p>
          <a:p>
            <a:endParaRPr lang="pt-BR" dirty="0"/>
          </a:p>
          <a:p>
            <a:r>
              <a:rPr lang="pt-BR" dirty="0"/>
              <a:t>Sem dúvidas, a humildade e o espírito de servidão são fundamentais para o ministério cristão e o trabalho em equipe!</a:t>
            </a:r>
          </a:p>
          <a:p>
            <a:endParaRPr lang="pt-BR" dirty="0"/>
          </a:p>
          <a:p>
            <a:r>
              <a:rPr lang="pt-BR" sz="1200" b="0" i="0" kern="1200" dirty="0">
                <a:solidFill>
                  <a:schemeClr val="tx1"/>
                </a:solidFill>
                <a:effectLst/>
                <a:latin typeface="+mn-lt"/>
                <a:ea typeface="+mn-ea"/>
                <a:cs typeface="+mn-cs"/>
              </a:rPr>
              <a:t>Vivemos em um mundo onde são poucas as pessoas que querem servir. Temos a impressão que ser servido é melhor do que servir e quem serve é menos capaz ou instruído. </a:t>
            </a:r>
          </a:p>
          <a:p>
            <a:r>
              <a:rPr lang="pt-BR" sz="1200" b="0" i="0" kern="1200" dirty="0">
                <a:solidFill>
                  <a:schemeClr val="tx1"/>
                </a:solidFill>
                <a:effectLst/>
                <a:latin typeface="+mn-lt"/>
                <a:ea typeface="+mn-ea"/>
                <a:cs typeface="+mn-cs"/>
              </a:rPr>
              <a:t>Oswald Smith em seu livro Paixão pelas almas, diz que vivemos em constante luta contra a paixão pela própria fama e o amor pelo louvor dos homens. Esta é uma luta diária que precisamos vencer no Quarto Secreto, diariamente.</a:t>
            </a:r>
          </a:p>
          <a:p>
            <a:endParaRPr lang="pt-BR" sz="1200" b="0" i="0"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1</a:t>
            </a:fld>
            <a:endParaRPr lang="pt-BR" dirty="0"/>
          </a:p>
        </p:txBody>
      </p:sp>
    </p:spTree>
    <p:extLst>
      <p:ext uri="{BB962C8B-B14F-4D97-AF65-F5344CB8AC3E}">
        <p14:creationId xmlns:p14="http://schemas.microsoft.com/office/powerpoint/2010/main" val="431314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Abraão foi um exemplo de servo. Vamos ler Gênesis 18.1-8 e pensar em três características do servo Abraão, um homem que preferia servir do que ser servido!</a:t>
            </a:r>
            <a:endParaRPr lang="pt-BR" dirty="0"/>
          </a:p>
          <a:p>
            <a:endParaRPr lang="pt-BR" dirty="0"/>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2</a:t>
            </a:fld>
            <a:endParaRPr lang="pt-BR"/>
          </a:p>
        </p:txBody>
      </p:sp>
    </p:spTree>
    <p:extLst>
      <p:ext uri="{BB962C8B-B14F-4D97-AF65-F5344CB8AC3E}">
        <p14:creationId xmlns:p14="http://schemas.microsoft.com/office/powerpoint/2010/main" val="3704175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1. Disposição no Servir!</a:t>
            </a: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Qual tem sido sua disposição em servir?</a:t>
            </a:r>
          </a:p>
          <a:p>
            <a:pPr fontAlgn="base"/>
            <a:r>
              <a:rPr lang="pt-BR" sz="1200" b="0" i="0" kern="1200" dirty="0">
                <a:solidFill>
                  <a:schemeClr val="tx1"/>
                </a:solidFill>
                <a:effectLst/>
                <a:latin typeface="+mn-lt"/>
                <a:ea typeface="+mn-ea"/>
                <a:cs typeface="+mn-cs"/>
              </a:rPr>
              <a:t>Quando nos envolvemos com missões, percebemos que é preciso muita disposição! Não há como mobilizar pessoas sem disposição para servir! </a:t>
            </a:r>
          </a:p>
          <a:p>
            <a:pPr fontAlgn="base"/>
            <a:endParaRPr lang="pt-BR" sz="1200" b="0" i="0" kern="1200" dirty="0">
              <a:solidFill>
                <a:schemeClr val="tx1"/>
              </a:solidFill>
              <a:effectLst/>
              <a:latin typeface="+mn-lt"/>
              <a:ea typeface="+mn-ea"/>
              <a:cs typeface="+mn-cs"/>
            </a:endParaRPr>
          </a:p>
          <a:p>
            <a:pPr fontAlgn="base"/>
            <a:r>
              <a:rPr lang="pt-BR" sz="1200" b="0" i="0" kern="1200" dirty="0">
                <a:solidFill>
                  <a:schemeClr val="tx1"/>
                </a:solidFill>
                <a:effectLst/>
                <a:latin typeface="+mn-lt"/>
                <a:ea typeface="+mn-ea"/>
                <a:cs typeface="+mn-cs"/>
              </a:rPr>
              <a:t>Nós que somos do Conselho Missionário, precisamos ser os primeiros a colocar a mão na massa e trabalhar com toda disposição! Só assim inspiraremos nossos irmãos!</a:t>
            </a:r>
          </a:p>
          <a:p>
            <a:pPr fontAlgn="base"/>
            <a:endParaRPr lang="pt-BR" sz="1200" b="0" i="0" kern="1200" dirty="0">
              <a:solidFill>
                <a:schemeClr val="tx1"/>
              </a:solidFill>
              <a:effectLst/>
              <a:latin typeface="+mn-lt"/>
              <a:ea typeface="+mn-ea"/>
              <a:cs typeface="+mn-cs"/>
            </a:endParaRPr>
          </a:p>
          <a:p>
            <a:pPr fontAlgn="base"/>
            <a:r>
              <a:rPr lang="pt-BR" sz="1200" b="0" i="0" kern="1200" dirty="0">
                <a:solidFill>
                  <a:schemeClr val="tx1"/>
                </a:solidFill>
                <a:effectLst/>
                <a:latin typeface="+mn-lt"/>
                <a:ea typeface="+mn-ea"/>
                <a:cs typeface="+mn-cs"/>
              </a:rPr>
              <a:t>Abraão já tinha 99 anos e estava sentado à porta da tenda (v.1), no maior calor do dia. Quando viu os três homens, correu ao encontro deles (v.2). </a:t>
            </a:r>
          </a:p>
          <a:p>
            <a:pPr fontAlgn="base"/>
            <a:endParaRPr lang="pt-BR" sz="1200" b="0" i="0" kern="1200" dirty="0">
              <a:solidFill>
                <a:schemeClr val="tx1"/>
              </a:solidFill>
              <a:effectLst/>
              <a:latin typeface="+mn-lt"/>
              <a:ea typeface="+mn-ea"/>
              <a:cs typeface="+mn-cs"/>
            </a:endParaRPr>
          </a:p>
          <a:p>
            <a:pPr fontAlgn="base"/>
            <a:endParaRPr lang="pt-BR" sz="1200" b="0" i="0" kern="1200" dirty="0">
              <a:solidFill>
                <a:schemeClr val="tx1"/>
              </a:solidFill>
              <a:effectLst/>
              <a:latin typeface="+mn-lt"/>
              <a:ea typeface="+mn-ea"/>
              <a:cs typeface="+mn-cs"/>
            </a:endParaRPr>
          </a:p>
          <a:p>
            <a:endParaRPr lang="pt-BR" dirty="0"/>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3</a:t>
            </a:fld>
            <a:endParaRPr lang="pt-BR"/>
          </a:p>
        </p:txBody>
      </p:sp>
    </p:spTree>
    <p:extLst>
      <p:ext uri="{BB962C8B-B14F-4D97-AF65-F5344CB8AC3E}">
        <p14:creationId xmlns:p14="http://schemas.microsoft.com/office/powerpoint/2010/main" val="7718068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7F21B-1802-C35E-07EB-D8FFC786CB4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DC88877-2E94-5723-E81C-933A48BE905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440BA920-A2BC-564D-9585-29D865FE53A9}"/>
              </a:ext>
            </a:extLst>
          </p:cNvPr>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1. Disposição no Servir!</a:t>
            </a: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Qual tem sido sua disposição em servir?</a:t>
            </a:r>
          </a:p>
          <a:p>
            <a:pPr fontAlgn="base"/>
            <a:r>
              <a:rPr lang="pt-BR" sz="1200" b="0" i="0" kern="1200" dirty="0">
                <a:solidFill>
                  <a:schemeClr val="tx1"/>
                </a:solidFill>
                <a:effectLst/>
                <a:latin typeface="+mn-lt"/>
                <a:ea typeface="+mn-ea"/>
                <a:cs typeface="+mn-cs"/>
              </a:rPr>
              <a:t>Quando nos envolvemos com missões, percebemos que é preciso muita disposição! Não há como mobilizar pessoas sem disposição para servir! </a:t>
            </a:r>
          </a:p>
          <a:p>
            <a:pPr fontAlgn="base"/>
            <a:endParaRPr lang="pt-BR" sz="1200" b="0" i="0" kern="1200" dirty="0">
              <a:solidFill>
                <a:schemeClr val="tx1"/>
              </a:solidFill>
              <a:effectLst/>
              <a:latin typeface="+mn-lt"/>
              <a:ea typeface="+mn-ea"/>
              <a:cs typeface="+mn-cs"/>
            </a:endParaRPr>
          </a:p>
          <a:p>
            <a:pPr fontAlgn="base"/>
            <a:r>
              <a:rPr lang="pt-BR" sz="1200" b="0" i="0" kern="1200" dirty="0">
                <a:solidFill>
                  <a:schemeClr val="tx1"/>
                </a:solidFill>
                <a:effectLst/>
                <a:latin typeface="+mn-lt"/>
                <a:ea typeface="+mn-ea"/>
                <a:cs typeface="+mn-cs"/>
              </a:rPr>
              <a:t>Nós que somos do Conselho Missionário, precisamos ser os primeiros a colocar a mão na massa e trabalhar com toda disposição! Só assim inspiraremos nossos irmãos!</a:t>
            </a:r>
          </a:p>
          <a:p>
            <a:pPr fontAlgn="base"/>
            <a:endParaRPr lang="pt-BR" sz="1200" b="0" i="0" kern="1200" dirty="0">
              <a:solidFill>
                <a:schemeClr val="tx1"/>
              </a:solidFill>
              <a:effectLst/>
              <a:latin typeface="+mn-lt"/>
              <a:ea typeface="+mn-ea"/>
              <a:cs typeface="+mn-cs"/>
            </a:endParaRPr>
          </a:p>
          <a:p>
            <a:pPr fontAlgn="base"/>
            <a:r>
              <a:rPr lang="pt-BR" sz="1200" b="0" i="0" kern="1200" dirty="0">
                <a:solidFill>
                  <a:schemeClr val="tx1"/>
                </a:solidFill>
                <a:effectLst/>
                <a:latin typeface="+mn-lt"/>
                <a:ea typeface="+mn-ea"/>
                <a:cs typeface="+mn-cs"/>
              </a:rPr>
              <a:t>Abraão já tinha 99 anos e estava sentado à porta da tenda (v.1), no maior calor do dia. Quando viu os três homens, correu ao encontro deles (v.2). </a:t>
            </a:r>
          </a:p>
          <a:p>
            <a:pPr fontAlgn="base"/>
            <a:endParaRPr lang="pt-BR" sz="1200" b="0" i="0" kern="1200" dirty="0">
              <a:solidFill>
                <a:schemeClr val="tx1"/>
              </a:solidFill>
              <a:effectLst/>
              <a:latin typeface="+mn-lt"/>
              <a:ea typeface="+mn-ea"/>
              <a:cs typeface="+mn-cs"/>
            </a:endParaRPr>
          </a:p>
          <a:p>
            <a:pPr fontAlgn="base"/>
            <a:endParaRPr lang="pt-BR" sz="1200" b="0" i="0" kern="1200" dirty="0">
              <a:solidFill>
                <a:schemeClr val="tx1"/>
              </a:solidFill>
              <a:effectLst/>
              <a:latin typeface="+mn-lt"/>
              <a:ea typeface="+mn-ea"/>
              <a:cs typeface="+mn-cs"/>
            </a:endParaRPr>
          </a:p>
          <a:p>
            <a:endParaRPr lang="pt-BR" dirty="0"/>
          </a:p>
        </p:txBody>
      </p:sp>
      <p:sp>
        <p:nvSpPr>
          <p:cNvPr id="4" name="Espaço Reservado para Número de Slide 3">
            <a:extLst>
              <a:ext uri="{FF2B5EF4-FFF2-40B4-BE49-F238E27FC236}">
                <a16:creationId xmlns:a16="http://schemas.microsoft.com/office/drawing/2014/main" id="{F40B3967-0F9A-D795-3FFA-239EBAACD1DD}"/>
              </a:ext>
            </a:extLst>
          </p:cNvPr>
          <p:cNvSpPr>
            <a:spLocks noGrp="1"/>
          </p:cNvSpPr>
          <p:nvPr>
            <p:ph type="sldNum" sz="quarter" idx="5"/>
          </p:nvPr>
        </p:nvSpPr>
        <p:spPr/>
        <p:txBody>
          <a:bodyPr/>
          <a:lstStyle/>
          <a:p>
            <a:fld id="{D9D01B8A-2CA2-4E81-8F4B-44408E3CE80D}" type="slidenum">
              <a:rPr lang="pt-BR" smtClean="0"/>
              <a:t>4</a:t>
            </a:fld>
            <a:endParaRPr lang="pt-BR"/>
          </a:p>
        </p:txBody>
      </p:sp>
    </p:spTree>
    <p:extLst>
      <p:ext uri="{BB962C8B-B14F-4D97-AF65-F5344CB8AC3E}">
        <p14:creationId xmlns:p14="http://schemas.microsoft.com/office/powerpoint/2010/main" val="780437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fontAlgn="base"/>
            <a:r>
              <a:rPr lang="pt-BR" sz="1200" b="0" i="0" kern="1200" dirty="0">
                <a:solidFill>
                  <a:schemeClr val="tx1"/>
                </a:solidFill>
                <a:effectLst/>
                <a:latin typeface="+mn-lt"/>
                <a:ea typeface="+mn-ea"/>
                <a:cs typeface="+mn-cs"/>
              </a:rPr>
              <a:t>Porém, ele foi pessoalmente e correndo! Pediu que trouxessem água para que eles lavassem os pés (v.4) e foi apressadamente para a tenda pedir que Sara amassasse rapidamente pães (v.6). Em seguida correu até o rebanho e escolheu o melhor novilho para ser preparado (v.7).</a:t>
            </a:r>
          </a:p>
          <a:p>
            <a:pPr fontAlgn="base"/>
            <a:r>
              <a:rPr lang="pt-BR" sz="1200" b="0" i="0" kern="1200" dirty="0">
                <a:solidFill>
                  <a:schemeClr val="tx1"/>
                </a:solidFill>
                <a:effectLst/>
                <a:latin typeface="+mn-lt"/>
                <a:ea typeface="+mn-ea"/>
                <a:cs typeface="+mn-cs"/>
              </a:rPr>
              <a:t>QUANTA DISPOSIÇÃO para um homem de 99 anos, com 318 empregados!</a:t>
            </a:r>
          </a:p>
          <a:p>
            <a:pPr fontAlgn="base"/>
            <a:r>
              <a:rPr lang="pt-BR" sz="1200" b="0" i="0" kern="1200" dirty="0">
                <a:solidFill>
                  <a:schemeClr val="tx1"/>
                </a:solidFill>
                <a:effectLst/>
                <a:latin typeface="+mn-lt"/>
                <a:ea typeface="+mn-ea"/>
                <a:cs typeface="+mn-cs"/>
              </a:rPr>
              <a:t>Que exemplo de disposição no servir! Mesmo idoso e com tantos servos, ele era disposto.</a:t>
            </a:r>
          </a:p>
          <a:p>
            <a:pPr fontAlgn="base"/>
            <a:endParaRPr lang="pt-BR" sz="1200" b="0" i="0" kern="1200" dirty="0">
              <a:solidFill>
                <a:schemeClr val="tx1"/>
              </a:solidFill>
              <a:effectLst/>
              <a:latin typeface="+mn-lt"/>
              <a:ea typeface="+mn-ea"/>
              <a:cs typeface="+mn-cs"/>
            </a:endParaRPr>
          </a:p>
          <a:p>
            <a:endParaRPr lang="pt-BR" dirty="0"/>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5</a:t>
            </a:fld>
            <a:endParaRPr lang="pt-BR"/>
          </a:p>
        </p:txBody>
      </p:sp>
    </p:spTree>
    <p:extLst>
      <p:ext uri="{BB962C8B-B14F-4D97-AF65-F5344CB8AC3E}">
        <p14:creationId xmlns:p14="http://schemas.microsoft.com/office/powerpoint/2010/main" val="33738201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Jesus é nosso maior exemplo de disposição no servir: “Pois nem mesmo o Filho do homem veio para ser servido, mas para servir e dar a sua vida em resgate por muitos”. </a:t>
            </a:r>
            <a:r>
              <a:rPr lang="pt-BR" sz="1200" b="0" i="0" u="none" strike="noStrike" kern="1200" dirty="0">
                <a:solidFill>
                  <a:schemeClr val="tx1"/>
                </a:solidFill>
                <a:effectLst/>
                <a:latin typeface="+mn-lt"/>
                <a:ea typeface="+mn-ea"/>
                <a:cs typeface="+mn-cs"/>
                <a:hlinkClick r:id="rId3"/>
              </a:rPr>
              <a:t>Marcos 10:45</a:t>
            </a:r>
            <a:endParaRPr lang="pt-BR" sz="1200" b="0" i="0" kern="1200" dirty="0">
              <a:solidFill>
                <a:schemeClr val="tx1"/>
              </a:solidFill>
              <a:effectLst/>
              <a:latin typeface="+mn-lt"/>
              <a:ea typeface="+mn-ea"/>
              <a:cs typeface="+mn-cs"/>
            </a:endParaRPr>
          </a:p>
          <a:p>
            <a:r>
              <a:rPr lang="pt-BR" sz="1200" b="0" i="0" kern="1200" dirty="0">
                <a:solidFill>
                  <a:schemeClr val="tx1"/>
                </a:solidFill>
                <a:effectLst/>
                <a:latin typeface="+mn-lt"/>
                <a:ea typeface="+mn-ea"/>
                <a:cs typeface="+mn-cs"/>
              </a:rPr>
              <a:t>Jesus abriu mão de sua glória para servir e dar a vida por nós!</a:t>
            </a: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6</a:t>
            </a:fld>
            <a:endParaRPr lang="pt-BR"/>
          </a:p>
        </p:txBody>
      </p:sp>
    </p:spTree>
    <p:extLst>
      <p:ext uri="{BB962C8B-B14F-4D97-AF65-F5344CB8AC3E}">
        <p14:creationId xmlns:p14="http://schemas.microsoft.com/office/powerpoint/2010/main" val="4159797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Qual tem sido sua disposição em servir?</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Vamos pensar na segunda característica do servo Abraão!</a:t>
            </a: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7</a:t>
            </a:fld>
            <a:endParaRPr lang="pt-BR"/>
          </a:p>
        </p:txBody>
      </p:sp>
    </p:spTree>
    <p:extLst>
      <p:ext uri="{BB962C8B-B14F-4D97-AF65-F5344CB8AC3E}">
        <p14:creationId xmlns:p14="http://schemas.microsoft.com/office/powerpoint/2010/main" val="9309539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pt-BR" sz="1200" b="1" i="0" kern="1200" dirty="0">
                <a:solidFill>
                  <a:schemeClr val="tx1"/>
                </a:solidFill>
                <a:effectLst/>
                <a:latin typeface="+mn-lt"/>
                <a:ea typeface="+mn-ea"/>
                <a:cs typeface="+mn-cs"/>
              </a:rPr>
              <a:t>2. Humidade no Servir!</a:t>
            </a: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Assim como a falta de humildade prejudica o crescimento do Reino de Deus e o trabalho em equipe, a necessidade de reconhecimento humano, aplausos e holofotes também são grandes obstáculos para o avanço da obra!</a:t>
            </a:r>
          </a:p>
          <a:p>
            <a:pPr marL="0" marR="0" lvl="0" indent="0" algn="l" defTabSz="914400" rtl="0" eaLnBrk="1" fontAlgn="base"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endParaRPr lang="pt-BR" dirty="0"/>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8</a:t>
            </a:fld>
            <a:endParaRPr lang="pt-BR"/>
          </a:p>
        </p:txBody>
      </p:sp>
    </p:spTree>
    <p:extLst>
      <p:ext uri="{BB962C8B-B14F-4D97-AF65-F5344CB8AC3E}">
        <p14:creationId xmlns:p14="http://schemas.microsoft.com/office/powerpoint/2010/main" val="40517108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Abraão nos ensina muito sobre humildade! </a:t>
            </a: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Quando ele os viu, correu, prostrou-se em terra diante deles (v.2) e rogou-lhes que não passasse sem fazer uma parada (v.3). Disse que lhes daria um “bocado” de pão (V.5), mas lhes ofereceu um verdadeiro banquete, ficando em pé ao lado deles (v.8).</a:t>
            </a: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QUANTA HUMILDADE!</a:t>
            </a:r>
          </a:p>
          <a:p>
            <a:pPr marL="0" marR="0" lvl="0" indent="0" algn="l" defTabSz="914400" rtl="0" eaLnBrk="1" fontAlgn="base" latinLnBrk="0" hangingPunct="1">
              <a:lnSpc>
                <a:spcPct val="100000"/>
              </a:lnSpc>
              <a:spcBef>
                <a:spcPts val="0"/>
              </a:spcBef>
              <a:spcAft>
                <a:spcPts val="0"/>
              </a:spcAft>
              <a:buClrTx/>
              <a:buSzTx/>
              <a:buFontTx/>
              <a:buNone/>
              <a:tabLst/>
              <a:defRPr/>
            </a:pPr>
            <a:br>
              <a:rPr lang="pt-BR" dirty="0"/>
            </a:br>
            <a:r>
              <a:rPr lang="pt-BR" sz="1200" b="1" i="0" kern="1200" dirty="0">
                <a:solidFill>
                  <a:schemeClr val="tx1"/>
                </a:solidFill>
                <a:effectLst/>
                <a:latin typeface="+mn-lt"/>
                <a:ea typeface="+mn-ea"/>
                <a:cs typeface="+mn-cs"/>
              </a:rPr>
              <a:t>Humildade no servir é saber que não somos autossuficientes e precisamos de ajuda, precisamos uns dos outros! </a:t>
            </a:r>
          </a:p>
          <a:p>
            <a:pPr marL="0" marR="0" lvl="0" indent="0" algn="l" defTabSz="914400" rtl="0" eaLnBrk="1" fontAlgn="base"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Abraão soube pedir ajuda. Ele pede a Sara que amasse depressa os pães (v.6), ao servo que prepare o novilho (v.7) e lhes serve tudo o que havia mandado preparar (v. 8). </a:t>
            </a:r>
          </a:p>
          <a:p>
            <a:pPr marL="0" marR="0" lvl="0" indent="0" algn="l" defTabSz="914400" rtl="0" eaLnBrk="1" fontAlgn="base"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1" i="0" kern="1200" dirty="0">
                <a:solidFill>
                  <a:schemeClr val="tx1"/>
                </a:solidFill>
                <a:effectLst/>
                <a:latin typeface="+mn-lt"/>
                <a:ea typeface="+mn-ea"/>
                <a:cs typeface="+mn-cs"/>
              </a:rPr>
              <a:t>Humildade é reconhecer as próprias limitações e fraquezas, é não se ofender com nada, viver sem depender de elogios ou críticas e ter um coração ensinável! </a:t>
            </a:r>
          </a:p>
          <a:p>
            <a:pPr marL="0" marR="0" lvl="0" indent="0" algn="l" defTabSz="914400" rtl="0" eaLnBrk="1" fontAlgn="base" latinLnBrk="0" hangingPunct="1">
              <a:lnSpc>
                <a:spcPct val="100000"/>
              </a:lnSpc>
              <a:spcBef>
                <a:spcPts val="0"/>
              </a:spcBef>
              <a:spcAft>
                <a:spcPts val="0"/>
              </a:spcAft>
              <a:buClrTx/>
              <a:buSzTx/>
              <a:buFontTx/>
              <a:buNone/>
              <a:tabLst/>
              <a:defRPr/>
            </a:pPr>
            <a:endParaRPr lang="pt-BR" sz="1200" b="1"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9</a:t>
            </a:fld>
            <a:endParaRPr lang="pt-BR"/>
          </a:p>
        </p:txBody>
      </p:sp>
    </p:spTree>
    <p:extLst>
      <p:ext uri="{BB962C8B-B14F-4D97-AF65-F5344CB8AC3E}">
        <p14:creationId xmlns:p14="http://schemas.microsoft.com/office/powerpoint/2010/main" val="828983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Vivemos em constante luta contra o mundo, a carne e o Diabo (I </a:t>
            </a:r>
            <a:r>
              <a:rPr lang="pt-BR" sz="1200" b="0" i="0" kern="1200" dirty="0" err="1">
                <a:solidFill>
                  <a:schemeClr val="tx1"/>
                </a:solidFill>
                <a:effectLst/>
                <a:latin typeface="+mn-lt"/>
                <a:ea typeface="+mn-ea"/>
                <a:cs typeface="+mn-cs"/>
              </a:rPr>
              <a:t>Pe</a:t>
            </a:r>
            <a:r>
              <a:rPr lang="pt-BR" sz="1200" b="0" i="0" kern="1200" dirty="0">
                <a:solidFill>
                  <a:schemeClr val="tx1"/>
                </a:solidFill>
                <a:effectLst/>
                <a:latin typeface="+mn-lt"/>
                <a:ea typeface="+mn-ea"/>
                <a:cs typeface="+mn-cs"/>
              </a:rPr>
              <a:t> 5.8) (</a:t>
            </a:r>
            <a:r>
              <a:rPr lang="pt-BR" sz="1200" b="0" i="0" kern="1200" dirty="0" err="1">
                <a:solidFill>
                  <a:schemeClr val="tx1"/>
                </a:solidFill>
                <a:effectLst/>
                <a:latin typeface="+mn-lt"/>
                <a:ea typeface="+mn-ea"/>
                <a:cs typeface="+mn-cs"/>
              </a:rPr>
              <a:t>Gl</a:t>
            </a:r>
            <a:r>
              <a:rPr lang="pt-BR" sz="1200" b="0" i="0" kern="1200" dirty="0">
                <a:solidFill>
                  <a:schemeClr val="tx1"/>
                </a:solidFill>
                <a:effectLst/>
                <a:latin typeface="+mn-lt"/>
                <a:ea typeface="+mn-ea"/>
                <a:cs typeface="+mn-cs"/>
              </a:rPr>
              <a:t> 5.17) que insistem em dominar nosso coração, nos fazendo sempre procurar os elogios e a evidência!</a:t>
            </a:r>
          </a:p>
          <a:p>
            <a:pPr marL="0" marR="0" lvl="0" indent="0" algn="l" defTabSz="914400" rtl="0" eaLnBrk="1" fontAlgn="base"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Se desejamos ver nossos irmãos amando a obra de Deus e o Reino avançar, precisamos lutar contra esse maldito orgulho, diariamente em nosso Quarto Secreto. Essa guerra será diária, pois dependemos totalmente do Senhor para isso!</a:t>
            </a:r>
          </a:p>
          <a:p>
            <a:pPr marL="0" marR="0" lvl="0" indent="0" algn="l" defTabSz="914400" rtl="0" eaLnBrk="1" fontAlgn="base"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O bom resultado do nosso trabalho em equipe depende desta humildade e espírito de servidão.</a:t>
            </a: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Só andando com Cristo podemos reconhecer nossas limitações, conseguimos ter paciência com as limitações dos outros e sentimos prazer em colocar outros em evidência!</a:t>
            </a: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Apenas servos humildes desejam formar líderes que sejam melhores do que ele! </a:t>
            </a: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O trabalho em equipe só dará resultados quando houver humildade!</a:t>
            </a:r>
          </a:p>
          <a:p>
            <a:pPr marL="0" marR="0" lvl="0" indent="0" algn="l" defTabSz="914400" rtl="0" eaLnBrk="1" fontAlgn="base"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10</a:t>
            </a:fld>
            <a:endParaRPr lang="pt-BR"/>
          </a:p>
        </p:txBody>
      </p:sp>
    </p:spTree>
    <p:extLst>
      <p:ext uri="{BB962C8B-B14F-4D97-AF65-F5344CB8AC3E}">
        <p14:creationId xmlns:p14="http://schemas.microsoft.com/office/powerpoint/2010/main" val="356015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pt-BR" sz="1200" b="1" i="0" kern="1200" dirty="0">
                <a:solidFill>
                  <a:schemeClr val="tx1"/>
                </a:solidFill>
                <a:effectLst/>
                <a:latin typeface="+mn-lt"/>
                <a:ea typeface="+mn-ea"/>
                <a:cs typeface="+mn-cs"/>
              </a:rPr>
              <a:t>Humildade no servir é saber que não somos autossuficientes e precisamos de ajuda! Precisamos uns dos outros! </a:t>
            </a:r>
          </a:p>
          <a:p>
            <a:pPr marL="0" marR="0" lvl="0" indent="0" algn="l" defTabSz="914400" rtl="0" eaLnBrk="1" fontAlgn="base"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Abraão soube pedir ajuda. Ele pede a Sara que amasse depressa os pães (v.6), ao servo que prepare o novilho (v.7) e lhes serve tudo o que havia mandado preparar (v. 8). </a:t>
            </a:r>
          </a:p>
          <a:p>
            <a:pPr marL="0" marR="0" lvl="0" indent="0" algn="l" defTabSz="914400" rtl="0" eaLnBrk="1" fontAlgn="base"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1" i="0" kern="1200" dirty="0">
                <a:solidFill>
                  <a:schemeClr val="tx1"/>
                </a:solidFill>
                <a:effectLst/>
                <a:latin typeface="+mn-lt"/>
                <a:ea typeface="+mn-ea"/>
                <a:cs typeface="+mn-cs"/>
              </a:rPr>
              <a:t>Humildade é reconhecer as próprias limitações e fraquezas, é não se ofender com nada, viver sem depender de elogios ou críticas e ter um coração disposto a aprender. </a:t>
            </a: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11</a:t>
            </a:fld>
            <a:endParaRPr lang="pt-BR"/>
          </a:p>
        </p:txBody>
      </p:sp>
    </p:spTree>
    <p:extLst>
      <p:ext uri="{BB962C8B-B14F-4D97-AF65-F5344CB8AC3E}">
        <p14:creationId xmlns:p14="http://schemas.microsoft.com/office/powerpoint/2010/main" val="16125533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fontAlgn="base"/>
            <a:r>
              <a:rPr lang="pt-BR" sz="1200" b="0" i="0" kern="1200" dirty="0">
                <a:solidFill>
                  <a:schemeClr val="tx1"/>
                </a:solidFill>
                <a:effectLst/>
                <a:latin typeface="+mn-lt"/>
                <a:ea typeface="+mn-ea"/>
                <a:cs typeface="+mn-cs"/>
              </a:rPr>
              <a:t>Devemos servir com humildade como Jesus, nosso maior exemplo de humildade no servir:</a:t>
            </a:r>
          </a:p>
          <a:p>
            <a:pPr fontAlgn="base"/>
            <a:r>
              <a:rPr lang="pt-BR" sz="1200" b="0" i="0" kern="1200" dirty="0">
                <a:solidFill>
                  <a:schemeClr val="tx1"/>
                </a:solidFill>
                <a:effectLst/>
                <a:latin typeface="+mn-lt"/>
                <a:ea typeface="+mn-ea"/>
                <a:cs typeface="+mn-cs"/>
              </a:rPr>
              <a:t>“Tomem sobre vocês o meu jugo e aprendam de mim, pois sou manso e humilde de coração, e vocês encontrarão descanso para as suas almas.” </a:t>
            </a:r>
            <a:r>
              <a:rPr lang="pt-BR" sz="1200" b="0" i="0" u="none" strike="noStrike" kern="1200" dirty="0">
                <a:solidFill>
                  <a:schemeClr val="tx1"/>
                </a:solidFill>
                <a:effectLst/>
                <a:latin typeface="+mn-lt"/>
                <a:ea typeface="+mn-ea"/>
                <a:cs typeface="+mn-cs"/>
                <a:hlinkClick r:id="rId3"/>
              </a:rPr>
              <a:t>Mateus 11:29</a:t>
            </a:r>
            <a:endParaRPr lang="pt-BR" sz="1200" b="0" i="0"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12</a:t>
            </a:fld>
            <a:endParaRPr lang="pt-BR"/>
          </a:p>
        </p:txBody>
      </p:sp>
    </p:spTree>
    <p:extLst>
      <p:ext uri="{BB962C8B-B14F-4D97-AF65-F5344CB8AC3E}">
        <p14:creationId xmlns:p14="http://schemas.microsoft.com/office/powerpoint/2010/main" val="5138578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1200" b="0" i="0" u="none" strike="noStrike" kern="1200" normalizeH="0" baseline="0" noProof="0" dirty="0">
                <a:ln w="0"/>
                <a:solidFill>
                  <a:schemeClr val="bg1"/>
                </a:solidFill>
                <a:effectLst/>
                <a:uLnTx/>
                <a:uFillTx/>
                <a:latin typeface="+mn-lt"/>
                <a:ea typeface="+mn-ea"/>
                <a:cs typeface="+mn-cs"/>
              </a:rPr>
              <a:t>Qual tem sido sua </a:t>
            </a:r>
            <a:r>
              <a:rPr kumimoji="0" lang="pt-BR" sz="1200" b="0" i="0" u="none" strike="noStrike" kern="1200" normalizeH="0" baseline="0" noProof="0" dirty="0" err="1">
                <a:ln w="0"/>
                <a:solidFill>
                  <a:schemeClr val="bg1"/>
                </a:solidFill>
                <a:effectLst/>
                <a:uLnTx/>
                <a:uFillTx/>
                <a:latin typeface="+mn-lt"/>
                <a:ea typeface="+mn-ea"/>
                <a:cs typeface="+mn-cs"/>
              </a:rPr>
              <a:t>hu</a:t>
            </a:r>
            <a:r>
              <a:rPr lang="pt-BR" sz="1200" b="0" dirty="0" err="1">
                <a:ln w="0"/>
                <a:solidFill>
                  <a:schemeClr val="bg1"/>
                </a:solidFill>
                <a:effectLst/>
                <a:latin typeface="+mn-lt"/>
              </a:rPr>
              <a:t>mildade</a:t>
            </a:r>
            <a:r>
              <a:rPr lang="pt-BR" sz="1200" b="0" dirty="0">
                <a:ln w="0"/>
                <a:solidFill>
                  <a:schemeClr val="bg1"/>
                </a:solidFill>
                <a:effectLst/>
                <a:latin typeface="+mn-lt"/>
              </a:rPr>
              <a:t> no</a:t>
            </a:r>
            <a:r>
              <a:rPr kumimoji="0" lang="pt-BR" sz="1200" b="0" i="0" u="none" strike="noStrike" kern="1200" normalizeH="0" baseline="0" noProof="0" dirty="0">
                <a:ln w="0"/>
                <a:solidFill>
                  <a:schemeClr val="bg1"/>
                </a:solidFill>
                <a:effectLst/>
                <a:uLnTx/>
                <a:uFillTx/>
                <a:latin typeface="+mn-lt"/>
                <a:ea typeface="+mn-ea"/>
                <a:cs typeface="+mn-cs"/>
              </a:rPr>
              <a:t> servir?</a:t>
            </a:r>
            <a:endParaRPr kumimoji="0" lang="pt-BR" sz="800" b="0" i="0" u="none" strike="noStrike" kern="1200" normalizeH="0" baseline="0" noProof="0" dirty="0">
              <a:ln w="0"/>
              <a:solidFill>
                <a:schemeClr val="bg1"/>
              </a:solidFill>
              <a:effectLst/>
              <a:uLnTx/>
              <a:uFillTx/>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Vamos pensar na terceira característica do servo Abraão!</a:t>
            </a: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13</a:t>
            </a:fld>
            <a:endParaRPr lang="pt-BR"/>
          </a:p>
        </p:txBody>
      </p:sp>
    </p:spTree>
    <p:extLst>
      <p:ext uri="{BB962C8B-B14F-4D97-AF65-F5344CB8AC3E}">
        <p14:creationId xmlns:p14="http://schemas.microsoft.com/office/powerpoint/2010/main" val="14155281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pt-BR" sz="1200" b="1"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A generosidade é uma característica dos servos cheios do Espírito Santo de Deus! Somente pessoas que oram e andam em profunda intimidade com Deus compreendem que tudo o que tem pertence ao Senhor e sem Ele nada teria.</a:t>
            </a:r>
          </a:p>
          <a:p>
            <a:pPr marL="0" marR="0" lvl="0" indent="0" algn="l" defTabSz="914400" rtl="0" eaLnBrk="1" fontAlgn="base"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É impossível se envolver com missões sem ter um coração generoso, que entende na prática que é melhor dar do que receber (At 20.35).</a:t>
            </a:r>
          </a:p>
          <a:p>
            <a:pPr marL="0" marR="0" lvl="0" indent="0" algn="l" defTabSz="914400" rtl="0" eaLnBrk="1" fontAlgn="base"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Vamos observar o servo Abraão!</a:t>
            </a: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14</a:t>
            </a:fld>
            <a:endParaRPr lang="pt-BR"/>
          </a:p>
        </p:txBody>
      </p:sp>
    </p:spTree>
    <p:extLst>
      <p:ext uri="{BB962C8B-B14F-4D97-AF65-F5344CB8AC3E}">
        <p14:creationId xmlns:p14="http://schemas.microsoft.com/office/powerpoint/2010/main" val="41288395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l"/>
            <a:r>
              <a:rPr lang="pt-BR" sz="1200" b="0" i="0" kern="1200" dirty="0">
                <a:solidFill>
                  <a:schemeClr val="tx1"/>
                </a:solidFill>
                <a:effectLst/>
                <a:latin typeface="+mn-lt"/>
                <a:ea typeface="+mn-ea"/>
                <a:cs typeface="+mn-cs"/>
              </a:rPr>
              <a:t>Abraão pediu que Sara usasse a “Flor da Farinha” (v.6). É a farinha mais refinada e branca que existe. Quando correu ao rebanho, escolheu o melhor novilho, tenro e bom (v.7). Ofereceu um banquete com a manteiga e coalhada que havia sido preparada (V.8).</a:t>
            </a:r>
          </a:p>
          <a:p>
            <a:pPr algn="l"/>
            <a:endParaRPr lang="pt-BR" sz="1200" b="0" i="0"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15</a:t>
            </a:fld>
            <a:endParaRPr lang="pt-BR"/>
          </a:p>
        </p:txBody>
      </p:sp>
    </p:spTree>
    <p:extLst>
      <p:ext uri="{BB962C8B-B14F-4D97-AF65-F5344CB8AC3E}">
        <p14:creationId xmlns:p14="http://schemas.microsoft.com/office/powerpoint/2010/main" val="1580370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Ser generoso é dar o melhor e nunca a sobra, com alegria, sem pesar, com liberalidade e bondade. Abraão deu o melhor que tinha.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Devemos servir com generosidade.</a:t>
            </a:r>
            <a:endParaRPr lang="pt-BR" dirty="0"/>
          </a:p>
          <a:p>
            <a:pPr algn="l"/>
            <a:endParaRPr lang="pt-BR" sz="1200" b="0" i="0"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16</a:t>
            </a:fld>
            <a:endParaRPr lang="pt-BR"/>
          </a:p>
        </p:txBody>
      </p:sp>
    </p:spTree>
    <p:extLst>
      <p:ext uri="{BB962C8B-B14F-4D97-AF65-F5344CB8AC3E}">
        <p14:creationId xmlns:p14="http://schemas.microsoft.com/office/powerpoint/2010/main" val="21044308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fontAlgn="base"/>
            <a:r>
              <a:rPr lang="pt-BR" sz="1200" b="0" i="0" kern="1200" dirty="0">
                <a:solidFill>
                  <a:schemeClr val="tx1"/>
                </a:solidFill>
                <a:effectLst/>
                <a:latin typeface="+mn-lt"/>
                <a:ea typeface="+mn-ea"/>
                <a:cs typeface="+mn-cs"/>
              </a:rPr>
              <a:t>Deus nos deu o melhor: Jesus! (</a:t>
            </a:r>
            <a:r>
              <a:rPr lang="pt-BR" sz="1200" b="0" i="0" kern="1200" dirty="0" err="1">
                <a:solidFill>
                  <a:schemeClr val="tx1"/>
                </a:solidFill>
                <a:effectLst/>
                <a:latin typeface="+mn-lt"/>
                <a:ea typeface="+mn-ea"/>
                <a:cs typeface="+mn-cs"/>
              </a:rPr>
              <a:t>Jo</a:t>
            </a:r>
            <a:r>
              <a:rPr lang="pt-BR" sz="1200" b="0" i="0" kern="1200" dirty="0">
                <a:solidFill>
                  <a:schemeClr val="tx1"/>
                </a:solidFill>
                <a:effectLst/>
                <a:latin typeface="+mn-lt"/>
                <a:ea typeface="+mn-ea"/>
                <a:cs typeface="+mn-cs"/>
              </a:rPr>
              <a:t> 3.16)</a:t>
            </a: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17</a:t>
            </a:fld>
            <a:endParaRPr lang="pt-BR"/>
          </a:p>
        </p:txBody>
      </p:sp>
    </p:spTree>
    <p:extLst>
      <p:ext uri="{BB962C8B-B14F-4D97-AF65-F5344CB8AC3E}">
        <p14:creationId xmlns:p14="http://schemas.microsoft.com/office/powerpoint/2010/main" val="7520763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1200" b="0" i="0" u="none" strike="noStrike" kern="1200" normalizeH="0" baseline="0" noProof="0" dirty="0">
                <a:ln w="0"/>
                <a:solidFill>
                  <a:schemeClr val="bg1"/>
                </a:solidFill>
                <a:effectLst/>
                <a:uLnTx/>
                <a:uFillTx/>
                <a:latin typeface="+mn-lt"/>
                <a:ea typeface="+mn-ea"/>
                <a:cs typeface="+mn-cs"/>
              </a:rPr>
              <a:t>Qual tem sido sua generosidade </a:t>
            </a:r>
            <a:r>
              <a:rPr lang="pt-BR" sz="1200" b="0" dirty="0">
                <a:ln w="0"/>
                <a:solidFill>
                  <a:schemeClr val="bg1"/>
                </a:solidFill>
                <a:effectLst/>
                <a:latin typeface="+mn-lt"/>
              </a:rPr>
              <a:t>no</a:t>
            </a:r>
            <a:r>
              <a:rPr kumimoji="0" lang="pt-BR" sz="1200" b="0" i="0" u="none" strike="noStrike" kern="1200" normalizeH="0" baseline="0" noProof="0" dirty="0">
                <a:ln w="0"/>
                <a:solidFill>
                  <a:schemeClr val="bg1"/>
                </a:solidFill>
                <a:effectLst/>
                <a:uLnTx/>
                <a:uFillTx/>
                <a:latin typeface="+mn-lt"/>
                <a:ea typeface="+mn-ea"/>
                <a:cs typeface="+mn-cs"/>
              </a:rPr>
              <a:t> servir?</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pt-BR" sz="1200" b="0" i="0" u="none" strike="noStrike" kern="1200" normalizeH="0" baseline="0" noProof="0" dirty="0">
              <a:ln w="0"/>
              <a:solidFill>
                <a:schemeClr val="bg1"/>
              </a:solidFill>
              <a:effectLst/>
              <a:uLnTx/>
              <a:uFillTx/>
              <a:latin typeface="+mn-lt"/>
              <a:ea typeface="+mn-ea"/>
              <a:cs typeface="+mn-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1200" b="0" i="0" u="none" strike="noStrike" kern="1200" normalizeH="0" baseline="0" noProof="0" dirty="0">
                <a:ln w="0"/>
                <a:solidFill>
                  <a:schemeClr val="bg1"/>
                </a:solidFill>
                <a:effectLst/>
                <a:uLnTx/>
                <a:uFillTx/>
                <a:latin typeface="+mn-lt"/>
                <a:ea typeface="+mn-ea"/>
                <a:cs typeface="+mn-cs"/>
              </a:rPr>
              <a:t>Nós que mobilizamos precisamos ser exemplos de generosidade! Só mobiliza quem vive o que fala! Sem vida, não há autoridade!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1200" b="0" i="0" u="none" strike="noStrike" kern="1200" normalizeH="0" baseline="0" noProof="0" dirty="0">
                <a:ln w="0"/>
                <a:solidFill>
                  <a:schemeClr val="bg1"/>
                </a:solidFill>
                <a:effectLst/>
                <a:uLnTx/>
                <a:uFillTx/>
                <a:latin typeface="+mn-lt"/>
                <a:ea typeface="+mn-ea"/>
                <a:cs typeface="+mn-cs"/>
              </a:rPr>
              <a:t>Temos dado o melhor?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1200" b="0" i="0" u="none" strike="noStrike" kern="1200" normalizeH="0" baseline="0" noProof="0" dirty="0">
                <a:ln w="0"/>
                <a:solidFill>
                  <a:schemeClr val="bg1"/>
                </a:solidFill>
                <a:effectLst/>
                <a:uLnTx/>
                <a:uFillTx/>
                <a:latin typeface="+mn-lt"/>
                <a:ea typeface="+mn-ea"/>
                <a:cs typeface="+mn-cs"/>
              </a:rPr>
              <a:t>Temos investido na obra missionária com a nossa “Flor de Farinha”?</a:t>
            </a:r>
            <a:endParaRPr kumimoji="0" lang="pt-BR" sz="800" b="0" i="0" u="none" strike="noStrike" kern="1200" normalizeH="0" baseline="0" noProof="0" dirty="0">
              <a:ln w="0"/>
              <a:solidFill>
                <a:schemeClr val="bg1"/>
              </a:solidFill>
              <a:effectLst/>
              <a:uLnTx/>
              <a:uFillTx/>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18</a:t>
            </a:fld>
            <a:endParaRPr lang="pt-BR"/>
          </a:p>
        </p:txBody>
      </p:sp>
    </p:spTree>
    <p:extLst>
      <p:ext uri="{BB962C8B-B14F-4D97-AF65-F5344CB8AC3E}">
        <p14:creationId xmlns:p14="http://schemas.microsoft.com/office/powerpoint/2010/main" val="671144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fontAlgn="base"/>
            <a:r>
              <a:rPr lang="pt-BR" sz="1200" b="1" i="0" kern="1200" dirty="0">
                <a:solidFill>
                  <a:schemeClr val="tx1"/>
                </a:solidFill>
                <a:effectLst/>
                <a:latin typeface="+mn-lt"/>
                <a:ea typeface="+mn-ea"/>
                <a:cs typeface="+mn-cs"/>
              </a:rPr>
              <a:t>Se queremos ser usados por Deus para mobilizar, precisamos trabalhar em equipe e servir com disposição, humildade e generosidade!  </a:t>
            </a: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19</a:t>
            </a:fld>
            <a:endParaRPr lang="pt-BR"/>
          </a:p>
        </p:txBody>
      </p:sp>
    </p:spTree>
    <p:extLst>
      <p:ext uri="{BB962C8B-B14F-4D97-AF65-F5344CB8AC3E}">
        <p14:creationId xmlns:p14="http://schemas.microsoft.com/office/powerpoint/2010/main" val="25942017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fontAlgn="base"/>
            <a:r>
              <a:rPr lang="pt-BR" sz="1200" b="0" i="0" kern="1200" dirty="0">
                <a:solidFill>
                  <a:schemeClr val="tx1"/>
                </a:solidFill>
                <a:effectLst/>
                <a:latin typeface="+mn-lt"/>
                <a:ea typeface="+mn-ea"/>
                <a:cs typeface="+mn-cs"/>
              </a:rPr>
              <a:t>E quando vierem as adversidades, não desanimemos, mas olhemos para Cristo que foi o Supremo Servo obediente, e obediente até a morte de cruz!</a:t>
            </a:r>
            <a:br>
              <a:rPr lang="pt-BR" sz="1200" b="0" i="0" kern="1200" dirty="0">
                <a:solidFill>
                  <a:schemeClr val="tx1"/>
                </a:solidFill>
                <a:effectLst/>
                <a:latin typeface="+mn-lt"/>
                <a:ea typeface="+mn-ea"/>
                <a:cs typeface="+mn-cs"/>
              </a:rPr>
            </a:br>
            <a:endParaRPr lang="pt-BR" sz="1200" b="0" i="0" kern="1200" dirty="0">
              <a:solidFill>
                <a:schemeClr val="tx1"/>
              </a:solidFill>
              <a:effectLst/>
              <a:latin typeface="+mn-lt"/>
              <a:ea typeface="+mn-ea"/>
              <a:cs typeface="+mn-cs"/>
            </a:endParaRPr>
          </a:p>
          <a:p>
            <a:pPr fontAlgn="base"/>
            <a:r>
              <a:rPr lang="pt-BR" sz="1200" b="0" i="0" kern="1200" dirty="0">
                <a:solidFill>
                  <a:schemeClr val="tx1"/>
                </a:solidFill>
                <a:effectLst/>
                <a:latin typeface="+mn-lt"/>
                <a:ea typeface="+mn-ea"/>
                <a:cs typeface="+mn-cs"/>
              </a:rPr>
              <a:t>“E tudo quanto fizerdes, fazei-o de todo o coração, como ao Senhor, e não aos homens, sabendo que recebereis do Senhor o galardão da herança, porque a Cristo, o Senhor, servis.” </a:t>
            </a:r>
            <a:r>
              <a:rPr lang="pt-BR" sz="1200" b="0" i="0" u="none" strike="noStrike" kern="1200" dirty="0">
                <a:solidFill>
                  <a:schemeClr val="tx1"/>
                </a:solidFill>
                <a:effectLst/>
                <a:latin typeface="+mn-lt"/>
                <a:ea typeface="+mn-ea"/>
                <a:cs typeface="+mn-cs"/>
                <a:hlinkClick r:id="rId3"/>
              </a:rPr>
              <a:t>Colossenses 3:23,24</a:t>
            </a:r>
            <a:endParaRPr lang="pt-BR" sz="1200" b="0" i="0" u="none" strike="noStrike" kern="1200" dirty="0">
              <a:solidFill>
                <a:schemeClr val="tx1"/>
              </a:solidFill>
              <a:effectLst/>
              <a:latin typeface="+mn-lt"/>
              <a:ea typeface="+mn-ea"/>
              <a:cs typeface="+mn-cs"/>
            </a:endParaRPr>
          </a:p>
          <a:p>
            <a:pPr fontAlgn="base"/>
            <a:endParaRPr lang="pt-BR" sz="1200" b="0" i="0" u="none" strike="noStrike"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20</a:t>
            </a:fld>
            <a:endParaRPr lang="pt-BR"/>
          </a:p>
        </p:txBody>
      </p:sp>
    </p:spTree>
    <p:extLst>
      <p:ext uri="{BB962C8B-B14F-4D97-AF65-F5344CB8AC3E}">
        <p14:creationId xmlns:p14="http://schemas.microsoft.com/office/powerpoint/2010/main" val="35358472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fontAlgn="base"/>
            <a:endParaRPr lang="pt-BR" sz="1200" b="0" i="0" u="none" strike="noStrike" kern="1200" dirty="0">
              <a:solidFill>
                <a:schemeClr val="tx1"/>
              </a:solidFill>
              <a:effectLst/>
              <a:latin typeface="+mn-lt"/>
              <a:ea typeface="+mn-ea"/>
              <a:cs typeface="+mn-cs"/>
            </a:endParaRPr>
          </a:p>
          <a:p>
            <a:pPr fontAlgn="base"/>
            <a:r>
              <a:rPr lang="pt-BR" sz="1200" b="0" i="0" kern="1200" dirty="0">
                <a:solidFill>
                  <a:schemeClr val="tx1"/>
                </a:solidFill>
                <a:effectLst/>
                <a:latin typeface="+mn-lt"/>
                <a:ea typeface="+mn-ea"/>
                <a:cs typeface="+mn-cs"/>
              </a:rPr>
              <a:t>Sejamos servos dos servos do Supremo Servo: JESUS!</a:t>
            </a:r>
          </a:p>
          <a:p>
            <a:pPr fontAlgn="base"/>
            <a:endParaRPr lang="pt-BR" sz="1200" b="0" i="0" kern="1200" dirty="0">
              <a:solidFill>
                <a:schemeClr val="tx1"/>
              </a:solidFill>
              <a:effectLst/>
              <a:latin typeface="+mn-lt"/>
              <a:ea typeface="+mn-ea"/>
              <a:cs typeface="+mn-cs"/>
            </a:endParaRPr>
          </a:p>
          <a:p>
            <a:pPr fontAlgn="base"/>
            <a:r>
              <a:rPr lang="pt-BR" sz="1200" b="0" i="0" kern="1200">
                <a:solidFill>
                  <a:schemeClr val="tx1"/>
                </a:solidFill>
                <a:effectLst/>
                <a:latin typeface="+mn-lt"/>
                <a:ea typeface="+mn-ea"/>
                <a:cs typeface="+mn-cs"/>
              </a:rPr>
              <a:t>Deus abençoe!</a:t>
            </a:r>
            <a:endParaRPr lang="pt-BR" sz="1200" b="0" i="0"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5"/>
          </p:nvPr>
        </p:nvSpPr>
        <p:spPr/>
        <p:txBody>
          <a:bodyPr/>
          <a:lstStyle/>
          <a:p>
            <a:fld id="{D9D01B8A-2CA2-4E81-8F4B-44408E3CE80D}" type="slidenum">
              <a:rPr lang="pt-BR" smtClean="0"/>
              <a:t>21</a:t>
            </a:fld>
            <a:endParaRPr lang="pt-BR"/>
          </a:p>
        </p:txBody>
      </p:sp>
    </p:spTree>
    <p:extLst>
      <p:ext uri="{BB962C8B-B14F-4D97-AF65-F5344CB8AC3E}">
        <p14:creationId xmlns:p14="http://schemas.microsoft.com/office/powerpoint/2010/main" val="15724503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B8DED8-70A7-4CF5-852B-3FFAACE6849E}"/>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AE6BC909-F201-441B-8515-B37721D521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6A071075-9C7D-431E-8A96-0CEE9DC832E9}"/>
              </a:ext>
            </a:extLst>
          </p:cNvPr>
          <p:cNvSpPr>
            <a:spLocks noGrp="1"/>
          </p:cNvSpPr>
          <p:nvPr>
            <p:ph type="dt" sz="half" idx="10"/>
          </p:nvPr>
        </p:nvSpPr>
        <p:spPr/>
        <p:txBody>
          <a:bodyPr/>
          <a:lstStyle/>
          <a:p>
            <a:fld id="{C992DE0C-EDB0-4301-ACAE-3EDDEBDFB9D0}" type="datetimeFigureOut">
              <a:rPr lang="pt-BR" smtClean="0"/>
              <a:t>06/03/2026</a:t>
            </a:fld>
            <a:endParaRPr lang="pt-BR"/>
          </a:p>
        </p:txBody>
      </p:sp>
      <p:sp>
        <p:nvSpPr>
          <p:cNvPr id="5" name="Espaço Reservado para Rodapé 4">
            <a:extLst>
              <a:ext uri="{FF2B5EF4-FFF2-40B4-BE49-F238E27FC236}">
                <a16:creationId xmlns:a16="http://schemas.microsoft.com/office/drawing/2014/main" id="{4F5833CC-8380-46CB-9C72-423CA3FF889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C0281A5-07C6-40AB-9EC2-35151560F4CA}"/>
              </a:ext>
            </a:extLst>
          </p:cNvPr>
          <p:cNvSpPr>
            <a:spLocks noGrp="1"/>
          </p:cNvSpPr>
          <p:nvPr>
            <p:ph type="sldNum" sz="quarter" idx="12"/>
          </p:nvPr>
        </p:nvSpPr>
        <p:spPr/>
        <p:txBody>
          <a:bodyPr/>
          <a:lstStyle/>
          <a:p>
            <a:fld id="{E7833F8E-4A37-4D6C-A5B1-17AAB07D264E}" type="slidenum">
              <a:rPr lang="pt-BR" smtClean="0"/>
              <a:t>‹nº›</a:t>
            </a:fld>
            <a:endParaRPr lang="pt-BR"/>
          </a:p>
        </p:txBody>
      </p:sp>
    </p:spTree>
    <p:extLst>
      <p:ext uri="{BB962C8B-B14F-4D97-AF65-F5344CB8AC3E}">
        <p14:creationId xmlns:p14="http://schemas.microsoft.com/office/powerpoint/2010/main" val="3950250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10CA50-C6D5-42A5-92FC-7658C08EB79D}"/>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99DC9720-EF8B-4F7A-9B30-211CAC94C1CA}"/>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70CEE5F4-7382-4B76-A3F6-AF98D2635BEB}"/>
              </a:ext>
            </a:extLst>
          </p:cNvPr>
          <p:cNvSpPr>
            <a:spLocks noGrp="1"/>
          </p:cNvSpPr>
          <p:nvPr>
            <p:ph type="dt" sz="half" idx="10"/>
          </p:nvPr>
        </p:nvSpPr>
        <p:spPr/>
        <p:txBody>
          <a:bodyPr/>
          <a:lstStyle/>
          <a:p>
            <a:fld id="{C992DE0C-EDB0-4301-ACAE-3EDDEBDFB9D0}" type="datetimeFigureOut">
              <a:rPr lang="pt-BR" smtClean="0"/>
              <a:t>06/03/2026</a:t>
            </a:fld>
            <a:endParaRPr lang="pt-BR"/>
          </a:p>
        </p:txBody>
      </p:sp>
      <p:sp>
        <p:nvSpPr>
          <p:cNvPr id="5" name="Espaço Reservado para Rodapé 4">
            <a:extLst>
              <a:ext uri="{FF2B5EF4-FFF2-40B4-BE49-F238E27FC236}">
                <a16:creationId xmlns:a16="http://schemas.microsoft.com/office/drawing/2014/main" id="{FE3C5402-CC22-41E8-8112-5CE8AE4FB39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60404C0-F159-4EAE-8CC0-9B7BDA5A65A4}"/>
              </a:ext>
            </a:extLst>
          </p:cNvPr>
          <p:cNvSpPr>
            <a:spLocks noGrp="1"/>
          </p:cNvSpPr>
          <p:nvPr>
            <p:ph type="sldNum" sz="quarter" idx="12"/>
          </p:nvPr>
        </p:nvSpPr>
        <p:spPr/>
        <p:txBody>
          <a:bodyPr/>
          <a:lstStyle/>
          <a:p>
            <a:fld id="{E7833F8E-4A37-4D6C-A5B1-17AAB07D264E}" type="slidenum">
              <a:rPr lang="pt-BR" smtClean="0"/>
              <a:t>‹nº›</a:t>
            </a:fld>
            <a:endParaRPr lang="pt-BR"/>
          </a:p>
        </p:txBody>
      </p:sp>
    </p:spTree>
    <p:extLst>
      <p:ext uri="{BB962C8B-B14F-4D97-AF65-F5344CB8AC3E}">
        <p14:creationId xmlns:p14="http://schemas.microsoft.com/office/powerpoint/2010/main" val="479945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E376D7-EE86-433E-B87F-EA6D01081212}"/>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23A0A5F9-E0F8-476D-9DFC-BEE2E08F23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4340B7C8-AF89-4C9D-AABC-E8149F526B7B}"/>
              </a:ext>
            </a:extLst>
          </p:cNvPr>
          <p:cNvSpPr>
            <a:spLocks noGrp="1"/>
          </p:cNvSpPr>
          <p:nvPr>
            <p:ph type="dt" sz="half" idx="10"/>
          </p:nvPr>
        </p:nvSpPr>
        <p:spPr/>
        <p:txBody>
          <a:bodyPr/>
          <a:lstStyle/>
          <a:p>
            <a:fld id="{C992DE0C-EDB0-4301-ACAE-3EDDEBDFB9D0}" type="datetimeFigureOut">
              <a:rPr lang="pt-BR" smtClean="0"/>
              <a:t>06/03/2026</a:t>
            </a:fld>
            <a:endParaRPr lang="pt-BR"/>
          </a:p>
        </p:txBody>
      </p:sp>
      <p:sp>
        <p:nvSpPr>
          <p:cNvPr id="5" name="Espaço Reservado para Rodapé 4">
            <a:extLst>
              <a:ext uri="{FF2B5EF4-FFF2-40B4-BE49-F238E27FC236}">
                <a16:creationId xmlns:a16="http://schemas.microsoft.com/office/drawing/2014/main" id="{1E845D71-B858-46AA-9A11-CD05BAECB66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3FC943E5-E6D0-41D7-BD00-706C2BABBF0C}"/>
              </a:ext>
            </a:extLst>
          </p:cNvPr>
          <p:cNvSpPr>
            <a:spLocks noGrp="1"/>
          </p:cNvSpPr>
          <p:nvPr>
            <p:ph type="sldNum" sz="quarter" idx="12"/>
          </p:nvPr>
        </p:nvSpPr>
        <p:spPr/>
        <p:txBody>
          <a:bodyPr/>
          <a:lstStyle/>
          <a:p>
            <a:fld id="{E7833F8E-4A37-4D6C-A5B1-17AAB07D264E}" type="slidenum">
              <a:rPr lang="pt-BR" smtClean="0"/>
              <a:t>‹nº›</a:t>
            </a:fld>
            <a:endParaRPr lang="pt-BR"/>
          </a:p>
        </p:txBody>
      </p:sp>
    </p:spTree>
    <p:extLst>
      <p:ext uri="{BB962C8B-B14F-4D97-AF65-F5344CB8AC3E}">
        <p14:creationId xmlns:p14="http://schemas.microsoft.com/office/powerpoint/2010/main" val="1785521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197317-F22F-4EC6-9827-92D827905C5D}"/>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DAC369A6-D342-4C87-898E-7798335BD088}"/>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FCBD3A1-D27F-44E2-9056-F26AF408613E}"/>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32567B8C-0411-42F2-BC95-D005592E4549}"/>
              </a:ext>
            </a:extLst>
          </p:cNvPr>
          <p:cNvSpPr>
            <a:spLocks noGrp="1"/>
          </p:cNvSpPr>
          <p:nvPr>
            <p:ph type="dt" sz="half" idx="10"/>
          </p:nvPr>
        </p:nvSpPr>
        <p:spPr/>
        <p:txBody>
          <a:bodyPr/>
          <a:lstStyle/>
          <a:p>
            <a:fld id="{C992DE0C-EDB0-4301-ACAE-3EDDEBDFB9D0}" type="datetimeFigureOut">
              <a:rPr lang="pt-BR" smtClean="0"/>
              <a:t>06/03/2026</a:t>
            </a:fld>
            <a:endParaRPr lang="pt-BR"/>
          </a:p>
        </p:txBody>
      </p:sp>
      <p:sp>
        <p:nvSpPr>
          <p:cNvPr id="6" name="Espaço Reservado para Rodapé 5">
            <a:extLst>
              <a:ext uri="{FF2B5EF4-FFF2-40B4-BE49-F238E27FC236}">
                <a16:creationId xmlns:a16="http://schemas.microsoft.com/office/drawing/2014/main" id="{BE85B74A-7C8F-4A1F-8A3F-09A989F1D20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F3ED37A-94A9-4012-88E7-C87FECFE3318}"/>
              </a:ext>
            </a:extLst>
          </p:cNvPr>
          <p:cNvSpPr>
            <a:spLocks noGrp="1"/>
          </p:cNvSpPr>
          <p:nvPr>
            <p:ph type="sldNum" sz="quarter" idx="12"/>
          </p:nvPr>
        </p:nvSpPr>
        <p:spPr/>
        <p:txBody>
          <a:bodyPr/>
          <a:lstStyle/>
          <a:p>
            <a:fld id="{E7833F8E-4A37-4D6C-A5B1-17AAB07D264E}" type="slidenum">
              <a:rPr lang="pt-BR" smtClean="0"/>
              <a:t>‹nº›</a:t>
            </a:fld>
            <a:endParaRPr lang="pt-BR"/>
          </a:p>
        </p:txBody>
      </p:sp>
    </p:spTree>
    <p:extLst>
      <p:ext uri="{BB962C8B-B14F-4D97-AF65-F5344CB8AC3E}">
        <p14:creationId xmlns:p14="http://schemas.microsoft.com/office/powerpoint/2010/main" val="3895501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AB7BA4-E670-40F0-B083-415A75F367B1}"/>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C1410442-0FDE-44C2-9537-23ECE45B6F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F7AF9C86-7320-4442-8B03-5A96931B4638}"/>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7D0443B2-C2D0-49B1-A5AA-5151A8D4A8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F599D8F5-894C-436D-B4D4-41EA6F4B108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B54DEDEB-E2A1-464D-8420-D156552A2F97}"/>
              </a:ext>
            </a:extLst>
          </p:cNvPr>
          <p:cNvSpPr>
            <a:spLocks noGrp="1"/>
          </p:cNvSpPr>
          <p:nvPr>
            <p:ph type="dt" sz="half" idx="10"/>
          </p:nvPr>
        </p:nvSpPr>
        <p:spPr/>
        <p:txBody>
          <a:bodyPr/>
          <a:lstStyle/>
          <a:p>
            <a:fld id="{C992DE0C-EDB0-4301-ACAE-3EDDEBDFB9D0}" type="datetimeFigureOut">
              <a:rPr lang="pt-BR" smtClean="0"/>
              <a:t>06/03/2026</a:t>
            </a:fld>
            <a:endParaRPr lang="pt-BR"/>
          </a:p>
        </p:txBody>
      </p:sp>
      <p:sp>
        <p:nvSpPr>
          <p:cNvPr id="8" name="Espaço Reservado para Rodapé 7">
            <a:extLst>
              <a:ext uri="{FF2B5EF4-FFF2-40B4-BE49-F238E27FC236}">
                <a16:creationId xmlns:a16="http://schemas.microsoft.com/office/drawing/2014/main" id="{964D811B-568F-4066-B34C-6FF40310CAA7}"/>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A04414E-F42C-4DC1-8CE0-CF617DE712BA}"/>
              </a:ext>
            </a:extLst>
          </p:cNvPr>
          <p:cNvSpPr>
            <a:spLocks noGrp="1"/>
          </p:cNvSpPr>
          <p:nvPr>
            <p:ph type="sldNum" sz="quarter" idx="12"/>
          </p:nvPr>
        </p:nvSpPr>
        <p:spPr/>
        <p:txBody>
          <a:bodyPr/>
          <a:lstStyle/>
          <a:p>
            <a:fld id="{E7833F8E-4A37-4D6C-A5B1-17AAB07D264E}" type="slidenum">
              <a:rPr lang="pt-BR" smtClean="0"/>
              <a:t>‹nº›</a:t>
            </a:fld>
            <a:endParaRPr lang="pt-BR"/>
          </a:p>
        </p:txBody>
      </p:sp>
    </p:spTree>
    <p:extLst>
      <p:ext uri="{BB962C8B-B14F-4D97-AF65-F5344CB8AC3E}">
        <p14:creationId xmlns:p14="http://schemas.microsoft.com/office/powerpoint/2010/main" val="103394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EA48AF-74DA-46E3-800E-B71758E0EE99}"/>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931B8C93-8B29-4D0C-AA09-5FB1268A75FB}"/>
              </a:ext>
            </a:extLst>
          </p:cNvPr>
          <p:cNvSpPr>
            <a:spLocks noGrp="1"/>
          </p:cNvSpPr>
          <p:nvPr>
            <p:ph type="dt" sz="half" idx="10"/>
          </p:nvPr>
        </p:nvSpPr>
        <p:spPr/>
        <p:txBody>
          <a:bodyPr/>
          <a:lstStyle/>
          <a:p>
            <a:fld id="{C992DE0C-EDB0-4301-ACAE-3EDDEBDFB9D0}" type="datetimeFigureOut">
              <a:rPr lang="pt-BR" smtClean="0"/>
              <a:t>06/03/2026</a:t>
            </a:fld>
            <a:endParaRPr lang="pt-BR"/>
          </a:p>
        </p:txBody>
      </p:sp>
      <p:sp>
        <p:nvSpPr>
          <p:cNvPr id="4" name="Espaço Reservado para Rodapé 3">
            <a:extLst>
              <a:ext uri="{FF2B5EF4-FFF2-40B4-BE49-F238E27FC236}">
                <a16:creationId xmlns:a16="http://schemas.microsoft.com/office/drawing/2014/main" id="{9411778D-20DC-4019-8CA6-F3D022F24667}"/>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7AC8E9D7-D69A-4BF7-B7DB-2FD0B8C9197A}"/>
              </a:ext>
            </a:extLst>
          </p:cNvPr>
          <p:cNvSpPr>
            <a:spLocks noGrp="1"/>
          </p:cNvSpPr>
          <p:nvPr>
            <p:ph type="sldNum" sz="quarter" idx="12"/>
          </p:nvPr>
        </p:nvSpPr>
        <p:spPr/>
        <p:txBody>
          <a:bodyPr/>
          <a:lstStyle/>
          <a:p>
            <a:fld id="{E7833F8E-4A37-4D6C-A5B1-17AAB07D264E}" type="slidenum">
              <a:rPr lang="pt-BR" smtClean="0"/>
              <a:t>‹nº›</a:t>
            </a:fld>
            <a:endParaRPr lang="pt-BR"/>
          </a:p>
        </p:txBody>
      </p:sp>
    </p:spTree>
    <p:extLst>
      <p:ext uri="{BB962C8B-B14F-4D97-AF65-F5344CB8AC3E}">
        <p14:creationId xmlns:p14="http://schemas.microsoft.com/office/powerpoint/2010/main" val="1004028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4927D41E-2EC6-4491-983A-62ADD90293BC}"/>
              </a:ext>
            </a:extLst>
          </p:cNvPr>
          <p:cNvSpPr>
            <a:spLocks noGrp="1"/>
          </p:cNvSpPr>
          <p:nvPr>
            <p:ph type="dt" sz="half" idx="10"/>
          </p:nvPr>
        </p:nvSpPr>
        <p:spPr/>
        <p:txBody>
          <a:bodyPr/>
          <a:lstStyle/>
          <a:p>
            <a:fld id="{C992DE0C-EDB0-4301-ACAE-3EDDEBDFB9D0}" type="datetimeFigureOut">
              <a:rPr lang="pt-BR" smtClean="0"/>
              <a:t>06/03/2026</a:t>
            </a:fld>
            <a:endParaRPr lang="pt-BR"/>
          </a:p>
        </p:txBody>
      </p:sp>
      <p:sp>
        <p:nvSpPr>
          <p:cNvPr id="3" name="Espaço Reservado para Rodapé 2">
            <a:extLst>
              <a:ext uri="{FF2B5EF4-FFF2-40B4-BE49-F238E27FC236}">
                <a16:creationId xmlns:a16="http://schemas.microsoft.com/office/drawing/2014/main" id="{30280BB4-696F-4FE3-8579-F76AE65CFC43}"/>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A7713337-1D75-4A20-8009-75DD157D0A12}"/>
              </a:ext>
            </a:extLst>
          </p:cNvPr>
          <p:cNvSpPr>
            <a:spLocks noGrp="1"/>
          </p:cNvSpPr>
          <p:nvPr>
            <p:ph type="sldNum" sz="quarter" idx="12"/>
          </p:nvPr>
        </p:nvSpPr>
        <p:spPr/>
        <p:txBody>
          <a:bodyPr/>
          <a:lstStyle/>
          <a:p>
            <a:fld id="{E7833F8E-4A37-4D6C-A5B1-17AAB07D264E}" type="slidenum">
              <a:rPr lang="pt-BR" smtClean="0"/>
              <a:t>‹nº›</a:t>
            </a:fld>
            <a:endParaRPr lang="pt-BR"/>
          </a:p>
        </p:txBody>
      </p:sp>
    </p:spTree>
    <p:extLst>
      <p:ext uri="{BB962C8B-B14F-4D97-AF65-F5344CB8AC3E}">
        <p14:creationId xmlns:p14="http://schemas.microsoft.com/office/powerpoint/2010/main" val="2494986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AB9C04-35E3-49CA-88CF-47D255658E04}"/>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C7A35CCF-5054-4B98-9C28-F62F1D99AA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F744A2E-9E3C-4BA4-A22D-6289F5BD04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AFF28823-48C1-4C3E-89A3-C525A8C172DE}"/>
              </a:ext>
            </a:extLst>
          </p:cNvPr>
          <p:cNvSpPr>
            <a:spLocks noGrp="1"/>
          </p:cNvSpPr>
          <p:nvPr>
            <p:ph type="dt" sz="half" idx="10"/>
          </p:nvPr>
        </p:nvSpPr>
        <p:spPr/>
        <p:txBody>
          <a:bodyPr/>
          <a:lstStyle/>
          <a:p>
            <a:fld id="{C992DE0C-EDB0-4301-ACAE-3EDDEBDFB9D0}" type="datetimeFigureOut">
              <a:rPr lang="pt-BR" smtClean="0"/>
              <a:t>06/03/2026</a:t>
            </a:fld>
            <a:endParaRPr lang="pt-BR"/>
          </a:p>
        </p:txBody>
      </p:sp>
      <p:sp>
        <p:nvSpPr>
          <p:cNvPr id="6" name="Espaço Reservado para Rodapé 5">
            <a:extLst>
              <a:ext uri="{FF2B5EF4-FFF2-40B4-BE49-F238E27FC236}">
                <a16:creationId xmlns:a16="http://schemas.microsoft.com/office/drawing/2014/main" id="{81D42865-3706-4FDA-91AD-A8213814A37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4BDFA83-2071-4B74-93A3-37D66FEDF5B8}"/>
              </a:ext>
            </a:extLst>
          </p:cNvPr>
          <p:cNvSpPr>
            <a:spLocks noGrp="1"/>
          </p:cNvSpPr>
          <p:nvPr>
            <p:ph type="sldNum" sz="quarter" idx="12"/>
          </p:nvPr>
        </p:nvSpPr>
        <p:spPr/>
        <p:txBody>
          <a:bodyPr/>
          <a:lstStyle/>
          <a:p>
            <a:fld id="{E7833F8E-4A37-4D6C-A5B1-17AAB07D264E}" type="slidenum">
              <a:rPr lang="pt-BR" smtClean="0"/>
              <a:t>‹nº›</a:t>
            </a:fld>
            <a:endParaRPr lang="pt-BR"/>
          </a:p>
        </p:txBody>
      </p:sp>
    </p:spTree>
    <p:extLst>
      <p:ext uri="{BB962C8B-B14F-4D97-AF65-F5344CB8AC3E}">
        <p14:creationId xmlns:p14="http://schemas.microsoft.com/office/powerpoint/2010/main" val="740028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665EEE-9FF8-47EC-9425-E1AC3825BDEE}"/>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979EB48-879B-40FE-9871-07642089E1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99A32D21-97EB-4A76-8D32-56558C1E83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6D5E608B-569F-4151-B319-A2DA562F19C4}"/>
              </a:ext>
            </a:extLst>
          </p:cNvPr>
          <p:cNvSpPr>
            <a:spLocks noGrp="1"/>
          </p:cNvSpPr>
          <p:nvPr>
            <p:ph type="dt" sz="half" idx="10"/>
          </p:nvPr>
        </p:nvSpPr>
        <p:spPr/>
        <p:txBody>
          <a:bodyPr/>
          <a:lstStyle/>
          <a:p>
            <a:fld id="{C992DE0C-EDB0-4301-ACAE-3EDDEBDFB9D0}" type="datetimeFigureOut">
              <a:rPr lang="pt-BR" smtClean="0"/>
              <a:t>06/03/2026</a:t>
            </a:fld>
            <a:endParaRPr lang="pt-BR"/>
          </a:p>
        </p:txBody>
      </p:sp>
      <p:sp>
        <p:nvSpPr>
          <p:cNvPr id="6" name="Espaço Reservado para Rodapé 5">
            <a:extLst>
              <a:ext uri="{FF2B5EF4-FFF2-40B4-BE49-F238E27FC236}">
                <a16:creationId xmlns:a16="http://schemas.microsoft.com/office/drawing/2014/main" id="{02FD3876-30CF-42AE-BABF-49FC00743BA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76949352-1E13-43D4-AB21-CE8DC248F6F8}"/>
              </a:ext>
            </a:extLst>
          </p:cNvPr>
          <p:cNvSpPr>
            <a:spLocks noGrp="1"/>
          </p:cNvSpPr>
          <p:nvPr>
            <p:ph type="sldNum" sz="quarter" idx="12"/>
          </p:nvPr>
        </p:nvSpPr>
        <p:spPr/>
        <p:txBody>
          <a:bodyPr/>
          <a:lstStyle/>
          <a:p>
            <a:fld id="{E7833F8E-4A37-4D6C-A5B1-17AAB07D264E}" type="slidenum">
              <a:rPr lang="pt-BR" smtClean="0"/>
              <a:t>‹nº›</a:t>
            </a:fld>
            <a:endParaRPr lang="pt-BR"/>
          </a:p>
        </p:txBody>
      </p:sp>
    </p:spTree>
    <p:extLst>
      <p:ext uri="{BB962C8B-B14F-4D97-AF65-F5344CB8AC3E}">
        <p14:creationId xmlns:p14="http://schemas.microsoft.com/office/powerpoint/2010/main" val="1904636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CE2905-7556-4E32-9249-1AA54542CFD2}"/>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0558359C-B323-4F84-AC73-55DDEF96E321}"/>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FD4A1FE-DFC2-4F92-8D8D-49A1461BFA2E}"/>
              </a:ext>
            </a:extLst>
          </p:cNvPr>
          <p:cNvSpPr>
            <a:spLocks noGrp="1"/>
          </p:cNvSpPr>
          <p:nvPr>
            <p:ph type="dt" sz="half" idx="10"/>
          </p:nvPr>
        </p:nvSpPr>
        <p:spPr/>
        <p:txBody>
          <a:bodyPr/>
          <a:lstStyle/>
          <a:p>
            <a:fld id="{C992DE0C-EDB0-4301-ACAE-3EDDEBDFB9D0}" type="datetimeFigureOut">
              <a:rPr lang="pt-BR" smtClean="0"/>
              <a:t>06/03/2026</a:t>
            </a:fld>
            <a:endParaRPr lang="pt-BR"/>
          </a:p>
        </p:txBody>
      </p:sp>
      <p:sp>
        <p:nvSpPr>
          <p:cNvPr id="5" name="Espaço Reservado para Rodapé 4">
            <a:extLst>
              <a:ext uri="{FF2B5EF4-FFF2-40B4-BE49-F238E27FC236}">
                <a16:creationId xmlns:a16="http://schemas.microsoft.com/office/drawing/2014/main" id="{2D871EED-854F-4F8E-9233-B652F1BC1D4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0D5099F-4471-4AC8-9021-4CEB49D48F13}"/>
              </a:ext>
            </a:extLst>
          </p:cNvPr>
          <p:cNvSpPr>
            <a:spLocks noGrp="1"/>
          </p:cNvSpPr>
          <p:nvPr>
            <p:ph type="sldNum" sz="quarter" idx="12"/>
          </p:nvPr>
        </p:nvSpPr>
        <p:spPr/>
        <p:txBody>
          <a:bodyPr/>
          <a:lstStyle/>
          <a:p>
            <a:fld id="{E7833F8E-4A37-4D6C-A5B1-17AAB07D264E}" type="slidenum">
              <a:rPr lang="pt-BR" smtClean="0"/>
              <a:t>‹nº›</a:t>
            </a:fld>
            <a:endParaRPr lang="pt-BR"/>
          </a:p>
        </p:txBody>
      </p:sp>
    </p:spTree>
    <p:extLst>
      <p:ext uri="{BB962C8B-B14F-4D97-AF65-F5344CB8AC3E}">
        <p14:creationId xmlns:p14="http://schemas.microsoft.com/office/powerpoint/2010/main" val="2211019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C889559-747A-4AD3-A14E-0688EC88F8E6}"/>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B7EA7411-16DC-458F-BBE2-268CACB024DA}"/>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2A09E2F5-BE96-42A1-BDBD-92CE178CF582}"/>
              </a:ext>
            </a:extLst>
          </p:cNvPr>
          <p:cNvSpPr>
            <a:spLocks noGrp="1"/>
          </p:cNvSpPr>
          <p:nvPr>
            <p:ph type="dt" sz="half" idx="10"/>
          </p:nvPr>
        </p:nvSpPr>
        <p:spPr/>
        <p:txBody>
          <a:bodyPr/>
          <a:lstStyle/>
          <a:p>
            <a:fld id="{C992DE0C-EDB0-4301-ACAE-3EDDEBDFB9D0}" type="datetimeFigureOut">
              <a:rPr lang="pt-BR" smtClean="0"/>
              <a:t>06/03/2026</a:t>
            </a:fld>
            <a:endParaRPr lang="pt-BR"/>
          </a:p>
        </p:txBody>
      </p:sp>
      <p:sp>
        <p:nvSpPr>
          <p:cNvPr id="5" name="Espaço Reservado para Rodapé 4">
            <a:extLst>
              <a:ext uri="{FF2B5EF4-FFF2-40B4-BE49-F238E27FC236}">
                <a16:creationId xmlns:a16="http://schemas.microsoft.com/office/drawing/2014/main" id="{174D83A6-C2F0-4F9A-9AB9-1C7F1CF9AFE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F20D860-7760-455B-949D-163AA26C91F2}"/>
              </a:ext>
            </a:extLst>
          </p:cNvPr>
          <p:cNvSpPr>
            <a:spLocks noGrp="1"/>
          </p:cNvSpPr>
          <p:nvPr>
            <p:ph type="sldNum" sz="quarter" idx="12"/>
          </p:nvPr>
        </p:nvSpPr>
        <p:spPr/>
        <p:txBody>
          <a:bodyPr/>
          <a:lstStyle/>
          <a:p>
            <a:fld id="{E7833F8E-4A37-4D6C-A5B1-17AAB07D264E}" type="slidenum">
              <a:rPr lang="pt-BR" smtClean="0"/>
              <a:t>‹nº›</a:t>
            </a:fld>
            <a:endParaRPr lang="pt-BR"/>
          </a:p>
        </p:txBody>
      </p:sp>
    </p:spTree>
    <p:extLst>
      <p:ext uri="{BB962C8B-B14F-4D97-AF65-F5344CB8AC3E}">
        <p14:creationId xmlns:p14="http://schemas.microsoft.com/office/powerpoint/2010/main" val="117320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5B94936B-C528-4365-980D-1BA2021029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4D80509C-D217-4215-920A-8D7C6FD126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5A149AC-0E16-4F9B-92D0-08A5A60B40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92DE0C-EDB0-4301-ACAE-3EDDEBDFB9D0}" type="datetimeFigureOut">
              <a:rPr lang="pt-BR" smtClean="0"/>
              <a:t>06/03/2026</a:t>
            </a:fld>
            <a:endParaRPr lang="pt-BR"/>
          </a:p>
        </p:txBody>
      </p:sp>
      <p:sp>
        <p:nvSpPr>
          <p:cNvPr id="5" name="Espaço Reservado para Rodapé 4">
            <a:extLst>
              <a:ext uri="{FF2B5EF4-FFF2-40B4-BE49-F238E27FC236}">
                <a16:creationId xmlns:a16="http://schemas.microsoft.com/office/drawing/2014/main" id="{69C222B0-2AAF-4E55-BF80-BE7A8A3C42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A09EC147-2363-4049-89D4-26151F07DD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833F8E-4A37-4D6C-A5B1-17AAB07D264E}" type="slidenum">
              <a:rPr lang="pt-BR" smtClean="0"/>
              <a:t>‹nº›</a:t>
            </a:fld>
            <a:endParaRPr lang="pt-BR"/>
          </a:p>
        </p:txBody>
      </p:sp>
    </p:spTree>
    <p:extLst>
      <p:ext uri="{BB962C8B-B14F-4D97-AF65-F5344CB8AC3E}">
        <p14:creationId xmlns:p14="http://schemas.microsoft.com/office/powerpoint/2010/main" val="3028519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https://www.bibliaonline.com.br/nvi/gn/18/1-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hyperlink" Target="https://www.bibliaonline.com.br/nvi/gn/14/14+" TargetMode="External"/><Relationship Id="rId4" Type="http://schemas.openxmlformats.org/officeDocument/2006/relationships/hyperlink" Target="https://www.bibliaonline.com.br/nvi/gn/13/6+"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hyperlink" Target="https://www.bibliaonline.com.br/nvi/mc/10/45+" TargetMode="Externa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7.tiff"/><Relationship Id="rId5" Type="http://schemas.openxmlformats.org/officeDocument/2006/relationships/image" Target="../media/image6.tiff"/><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hyperlink" Target="https://www.bibliaonline.com.br/nvi/1pe/5/8+"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hyperlink" Target="https://www.bibliaonline.com.br/nvi/mt/11/29+" TargetMode="Externa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hyperlink" Target="https://www.bibliaonline.com.br/acf/cl/3/23,24+" TargetMode="Externa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Cruz, Pôr Do Sol, Humildade, Devoção, Silhueta, Humano">
            <a:extLst>
              <a:ext uri="{FF2B5EF4-FFF2-40B4-BE49-F238E27FC236}">
                <a16:creationId xmlns:a16="http://schemas.microsoft.com/office/drawing/2014/main" id="{5CA1EAF6-49AD-425D-99F5-4440CE644F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836"/>
            <a:ext cx="12207312" cy="405638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65702" y="6096000"/>
            <a:ext cx="1467678" cy="467147"/>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4547446"/>
            <a:ext cx="12207312" cy="10366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pt-BR" sz="8000" b="1" i="0" u="none" strike="noStrike" kern="1200" normalizeH="0" baseline="0" noProof="0" dirty="0">
                <a:ln w="0"/>
                <a:solidFill>
                  <a:schemeClr val="bg1"/>
                </a:solidFill>
                <a:effectLst>
                  <a:outerShdw blurRad="38100" dist="19050" dir="2700000" algn="tl" rotWithShape="0">
                    <a:schemeClr val="dk1">
                      <a:alpha val="40000"/>
                    </a:schemeClr>
                  </a:outerShdw>
                </a:effectLst>
                <a:uLnTx/>
                <a:uFillTx/>
                <a:latin typeface="+mn-lt"/>
                <a:ea typeface="+mj-ea"/>
                <a:cs typeface="+mj-cs"/>
              </a:rPr>
              <a:t>Servos dos servos do Supremo Servo!</a:t>
            </a:r>
            <a:endParaRPr kumimoji="0" lang="pt-BR" sz="4800" b="1" i="0" u="none" strike="noStrike" kern="1200" normalizeH="0" baseline="0" noProof="0" dirty="0">
              <a:ln w="0"/>
              <a:solidFill>
                <a:schemeClr val="bg1"/>
              </a:solidFill>
              <a:effectLst>
                <a:outerShdw blurRad="38100" dist="19050" dir="2700000" algn="tl" rotWithShape="0">
                  <a:schemeClr val="dk1">
                    <a:alpha val="40000"/>
                  </a:schemeClr>
                </a:outerShdw>
              </a:effectLst>
              <a:uLnTx/>
              <a:uFillTx/>
              <a:latin typeface="+mn-lt"/>
            </a:endParaRPr>
          </a:p>
        </p:txBody>
      </p:sp>
    </p:spTree>
    <p:extLst>
      <p:ext uri="{BB962C8B-B14F-4D97-AF65-F5344CB8AC3E}">
        <p14:creationId xmlns:p14="http://schemas.microsoft.com/office/powerpoint/2010/main" val="1621068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65702" y="6096000"/>
            <a:ext cx="1467678" cy="467147"/>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3181942"/>
            <a:ext cx="12207312" cy="10366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pt-BR" sz="2800" dirty="0">
                <a:solidFill>
                  <a:schemeClr val="bg1"/>
                </a:solidFill>
                <a:hlinkClick r:id="rId4">
                  <a:extLst>
                    <a:ext uri="{A12FA001-AC4F-418D-AE19-62706E023703}">
                      <ahyp:hlinkClr xmlns:ahyp="http://schemas.microsoft.com/office/drawing/2018/hyperlinkcolor" val="tx"/>
                    </a:ext>
                  </a:extLst>
                </a:hlinkClick>
              </a:rPr>
              <a:t>Gênesis 18:1-8</a:t>
            </a:r>
            <a:endParaRPr lang="pt-BR" sz="2800" dirty="0">
              <a:solidFill>
                <a:schemeClr val="bg1"/>
              </a:solidFill>
              <a:latin typeface="+mn-lt"/>
            </a:endParaRPr>
          </a:p>
          <a:p>
            <a:pPr lvl="0" algn="ctr">
              <a:defRPr/>
            </a:pPr>
            <a:r>
              <a:rPr lang="pt-BR" sz="2800" dirty="0">
                <a:solidFill>
                  <a:schemeClr val="bg1"/>
                </a:solidFill>
                <a:latin typeface="+mn-lt"/>
              </a:rPr>
              <a:t>O Senhor apareceu a Abraão perto dos carvalhos de </a:t>
            </a:r>
            <a:r>
              <a:rPr lang="pt-BR" sz="2800" dirty="0" err="1">
                <a:solidFill>
                  <a:schemeClr val="bg1"/>
                </a:solidFill>
                <a:latin typeface="+mn-lt"/>
              </a:rPr>
              <a:t>Manre</a:t>
            </a:r>
            <a:r>
              <a:rPr lang="pt-BR" sz="2800" dirty="0">
                <a:solidFill>
                  <a:schemeClr val="bg1"/>
                </a:solidFill>
                <a:latin typeface="+mn-lt"/>
              </a:rPr>
              <a:t>, quando ele estava sentado à entrada de sua tenda, na hora mais quente do dia.</a:t>
            </a:r>
            <a:br>
              <a:rPr lang="pt-BR" sz="2800" dirty="0">
                <a:solidFill>
                  <a:schemeClr val="bg1"/>
                </a:solidFill>
                <a:latin typeface="+mn-lt"/>
              </a:rPr>
            </a:br>
            <a:r>
              <a:rPr lang="pt-BR" sz="2800" dirty="0">
                <a:solidFill>
                  <a:schemeClr val="bg1"/>
                </a:solidFill>
                <a:latin typeface="+mn-lt"/>
              </a:rPr>
              <a:t>Abraão ergueu os olhos e viu três homens em pé, a pouca distância. Quando os viu, saiu da entrada de sua tenda, correu ao encontro deles e curvou-se até ao chão. Disse ele: "Meu senhor, se mereço o seu favor, não passe pelo seu servo sem fazer uma parada. Mandarei buscar um pouco d’água para que lavem os pés e descansem debaixo desta árvore. Vou trazer-lhes também o que comer, para que recobrem forças e prossigam pelo caminho, agora que já chegaram até este seu servo". "Está bem; faça como está dizendo", responderam.</a:t>
            </a:r>
            <a:br>
              <a:rPr lang="pt-BR" sz="2800" dirty="0">
                <a:solidFill>
                  <a:schemeClr val="bg1"/>
                </a:solidFill>
                <a:latin typeface="+mn-lt"/>
              </a:rPr>
            </a:br>
            <a:r>
              <a:rPr lang="pt-BR" sz="2800" dirty="0">
                <a:solidFill>
                  <a:schemeClr val="bg1"/>
                </a:solidFill>
                <a:latin typeface="+mn-lt"/>
              </a:rPr>
              <a:t>Abraão foi apressadamente à tenda e disse a Sara: "Depressa, pegue três medidas da melhor farinha, amasse-a e faça uns pães".</a:t>
            </a:r>
            <a:br>
              <a:rPr lang="pt-BR" sz="2800" dirty="0">
                <a:solidFill>
                  <a:schemeClr val="bg1"/>
                </a:solidFill>
                <a:latin typeface="+mn-lt"/>
              </a:rPr>
            </a:br>
            <a:r>
              <a:rPr lang="pt-BR" sz="2800" dirty="0">
                <a:solidFill>
                  <a:schemeClr val="bg1"/>
                </a:solidFill>
                <a:latin typeface="+mn-lt"/>
              </a:rPr>
              <a:t>Depois correu ao rebanho e escolheu o melhor novilho, e o deu a um servo, que se apressou em prepará-lo.</a:t>
            </a:r>
            <a:br>
              <a:rPr lang="pt-BR" sz="2800" dirty="0">
                <a:solidFill>
                  <a:schemeClr val="bg1"/>
                </a:solidFill>
                <a:latin typeface="+mn-lt"/>
              </a:rPr>
            </a:br>
            <a:r>
              <a:rPr lang="pt-BR" sz="2800" dirty="0">
                <a:solidFill>
                  <a:schemeClr val="bg1"/>
                </a:solidFill>
                <a:latin typeface="+mn-lt"/>
              </a:rPr>
              <a:t>Trouxe então coalhada, leite e o novilho que havia sido preparado, e os serviu. Enquanto comiam, ele ficou perto deles em pé, debaixo da árvore.</a:t>
            </a:r>
            <a:br>
              <a:rPr lang="pt-BR" sz="2800" dirty="0">
                <a:solidFill>
                  <a:schemeClr val="bg1"/>
                </a:solidFill>
                <a:latin typeface="+mn-lt"/>
              </a:rPr>
            </a:br>
            <a:br>
              <a:rPr lang="pt-BR" sz="2800" dirty="0">
                <a:solidFill>
                  <a:schemeClr val="bg1"/>
                </a:solidFill>
                <a:latin typeface="+mn-lt"/>
              </a:rPr>
            </a:br>
            <a:endParaRPr kumimoji="0" lang="pt-BR" sz="2800" b="1" i="0" u="none" strike="noStrike" kern="1200" normalizeH="0" baseline="0" noProof="0" dirty="0">
              <a:ln w="0"/>
              <a:solidFill>
                <a:schemeClr val="bg1"/>
              </a:solidFill>
              <a:effectLst>
                <a:outerShdw blurRad="38100" dist="19050" dir="2700000" algn="tl" rotWithShape="0">
                  <a:schemeClr val="dk1">
                    <a:alpha val="40000"/>
                  </a:schemeClr>
                </a:outerShdw>
              </a:effectLst>
              <a:uLnTx/>
              <a:uFillTx/>
              <a:latin typeface="+mn-lt"/>
            </a:endParaRPr>
          </a:p>
        </p:txBody>
      </p:sp>
    </p:spTree>
    <p:extLst>
      <p:ext uri="{BB962C8B-B14F-4D97-AF65-F5344CB8AC3E}">
        <p14:creationId xmlns:p14="http://schemas.microsoft.com/office/powerpoint/2010/main" val="2723395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3997B540-30A9-C4BD-82FD-7E316F22F75C}"/>
              </a:ext>
            </a:extLst>
          </p:cNvPr>
          <p:cNvSpPr/>
          <p:nvPr/>
        </p:nvSpPr>
        <p:spPr>
          <a:xfrm>
            <a:off x="12192" y="2452"/>
            <a:ext cx="12167616" cy="685554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pt-BR" dirty="0"/>
          </a:p>
        </p:txBody>
      </p:sp>
      <p:sp>
        <p:nvSpPr>
          <p:cNvPr id="7" name="Título 1">
            <a:extLst>
              <a:ext uri="{FF2B5EF4-FFF2-40B4-BE49-F238E27FC236}">
                <a16:creationId xmlns:a16="http://schemas.microsoft.com/office/drawing/2014/main" id="{BD73C77C-1583-4B78-BD89-28BB98971F3B}"/>
              </a:ext>
            </a:extLst>
          </p:cNvPr>
          <p:cNvSpPr txBox="1">
            <a:spLocks/>
          </p:cNvSpPr>
          <p:nvPr/>
        </p:nvSpPr>
        <p:spPr>
          <a:xfrm>
            <a:off x="5392580" y="2156684"/>
            <a:ext cx="6470235"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br>
              <a:rPr kumimoji="0" lang="pt-BR" sz="88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br>
            <a:r>
              <a:rPr kumimoji="0" lang="pt-BR" sz="88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t>1. Disposição </a:t>
            </a:r>
            <a:r>
              <a:rPr lang="pt-BR" sz="8800" b="1" dirty="0">
                <a:ln w="0"/>
                <a:effectLst>
                  <a:outerShdw blurRad="38100" dist="19050" dir="2700000" algn="tl" rotWithShape="0">
                    <a:schemeClr val="dk1">
                      <a:alpha val="40000"/>
                    </a:schemeClr>
                  </a:outerShdw>
                </a:effectLst>
                <a:latin typeface="+mn-lt"/>
              </a:rPr>
              <a:t>no </a:t>
            </a:r>
            <a:r>
              <a:rPr kumimoji="0" lang="pt-BR" sz="88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t>Servir!</a:t>
            </a:r>
            <a:endParaRPr kumimoji="0" lang="pt-BR" sz="54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endParaRPr>
          </a:p>
        </p:txBody>
      </p:sp>
      <p:pic>
        <p:nvPicPr>
          <p:cNvPr id="9" name="Imagem 8">
            <a:extLst>
              <a:ext uri="{FF2B5EF4-FFF2-40B4-BE49-F238E27FC236}">
                <a16:creationId xmlns:a16="http://schemas.microsoft.com/office/drawing/2014/main" id="{02B5A1D7-838D-4396-93EA-238CC656D338}"/>
              </a:ext>
            </a:extLst>
          </p:cNvPr>
          <p:cNvPicPr>
            <a:picLocks noChangeAspect="1"/>
          </p:cNvPicPr>
          <p:nvPr/>
        </p:nvPicPr>
        <p:blipFill rotWithShape="1">
          <a:blip r:embed="rId4">
            <a:extLst>
              <a:ext uri="{28A0092B-C50C-407E-A947-70E740481C1C}">
                <a14:useLocalDpi xmlns:a14="http://schemas.microsoft.com/office/drawing/2010/main" val="0"/>
              </a:ext>
            </a:extLst>
          </a:blip>
          <a:srcRect l="14959"/>
          <a:stretch/>
        </p:blipFill>
        <p:spPr>
          <a:xfrm>
            <a:off x="12192" y="160245"/>
            <a:ext cx="8839200" cy="6833656"/>
          </a:xfrm>
          <a:prstGeom prst="rect">
            <a:avLst/>
          </a:prstGeom>
        </p:spPr>
      </p:pic>
    </p:spTree>
    <p:extLst>
      <p:ext uri="{BB962C8B-B14F-4D97-AF65-F5344CB8AC3E}">
        <p14:creationId xmlns:p14="http://schemas.microsoft.com/office/powerpoint/2010/main" val="2068407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C5335-666C-D165-0342-2B7AA489F15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7762335-4772-9113-0F01-4AEA721E6C70}"/>
              </a:ext>
            </a:extLst>
          </p:cNvPr>
          <p:cNvSpPr/>
          <p:nvPr/>
        </p:nvSpPr>
        <p:spPr>
          <a:xfrm>
            <a:off x="12192" y="2452"/>
            <a:ext cx="12167616" cy="685554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pt-BR" dirty="0"/>
          </a:p>
        </p:txBody>
      </p:sp>
      <p:sp>
        <p:nvSpPr>
          <p:cNvPr id="4" name="Título 1">
            <a:extLst>
              <a:ext uri="{FF2B5EF4-FFF2-40B4-BE49-F238E27FC236}">
                <a16:creationId xmlns:a16="http://schemas.microsoft.com/office/drawing/2014/main" id="{D3C7D0CA-AEEB-BB6A-7470-5C98339510B9}"/>
              </a:ext>
            </a:extLst>
          </p:cNvPr>
          <p:cNvSpPr txBox="1">
            <a:spLocks/>
          </p:cNvSpPr>
          <p:nvPr/>
        </p:nvSpPr>
        <p:spPr>
          <a:xfrm>
            <a:off x="0" y="2601692"/>
            <a:ext cx="12179808"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kumimoji="0" lang="pt-BR"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br>
            <a:r>
              <a:rPr lang="pt-BR" dirty="0">
                <a:latin typeface="+mn-lt"/>
                <a:hlinkClick r:id="rId4">
                  <a:extLst>
                    <a:ext uri="{A12FA001-AC4F-418D-AE19-62706E023703}">
                      <ahyp:hlinkClr xmlns:ahyp="http://schemas.microsoft.com/office/drawing/2018/hyperlinkcolor" val="tx"/>
                    </a:ext>
                  </a:extLst>
                </a:hlinkClick>
              </a:rPr>
              <a:t>Gênesis 13:6</a:t>
            </a:r>
            <a:endParaRPr kumimoji="0" lang="pt-BR"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endParaRPr>
          </a:p>
          <a:p>
            <a:pPr algn="ctr"/>
            <a:r>
              <a:rPr lang="pt-BR" dirty="0">
                <a:latin typeface="+mn-lt"/>
              </a:rPr>
              <a:t>E não podiam morar os dois juntos na mesma região, porque possuíam tantos bens que a terra não podia sustentá-los.  </a:t>
            </a:r>
          </a:p>
          <a:p>
            <a:pPr algn="ctr"/>
            <a:endParaRPr kumimoji="0" lang="pt-BR" b="1" i="0" u="none" strike="noStrike" kern="1200" normalizeH="0" baseline="0" noProof="0" dirty="0">
              <a:ln w="0"/>
              <a:effectLst>
                <a:outerShdw blurRad="38100" dist="19050" dir="2700000" algn="tl" rotWithShape="0">
                  <a:schemeClr val="dk1">
                    <a:alpha val="40000"/>
                  </a:schemeClr>
                </a:outerShdw>
              </a:effectLst>
              <a:uLnTx/>
              <a:uFillTx/>
              <a:latin typeface="+mn-lt"/>
            </a:endParaRPr>
          </a:p>
          <a:p>
            <a:pPr algn="ctr"/>
            <a:r>
              <a:rPr lang="pt-BR" dirty="0">
                <a:latin typeface="+mn-lt"/>
                <a:hlinkClick r:id="rId5">
                  <a:extLst>
                    <a:ext uri="{A12FA001-AC4F-418D-AE19-62706E023703}">
                      <ahyp:hlinkClr xmlns:ahyp="http://schemas.microsoft.com/office/drawing/2018/hyperlinkcolor" val="tx"/>
                    </a:ext>
                  </a:extLst>
                </a:hlinkClick>
              </a:rPr>
              <a:t>Gênesis 14:14</a:t>
            </a:r>
            <a:endParaRPr lang="pt-BR" dirty="0">
              <a:latin typeface="+mn-lt"/>
            </a:endParaRPr>
          </a:p>
          <a:p>
            <a:pPr algn="ctr"/>
            <a:r>
              <a:rPr lang="pt-BR" dirty="0">
                <a:latin typeface="+mn-lt"/>
              </a:rPr>
              <a:t>Quando Abrão ouviu que seu parente fora levado prisioneiro, mandou convocar os trezentos e dezoito homens treinados, nascidos em sua casa, e saiu em perseguição aos inimigos até </a:t>
            </a:r>
            <a:r>
              <a:rPr lang="pt-BR" dirty="0" err="1">
                <a:latin typeface="+mn-lt"/>
              </a:rPr>
              <a:t>Dã</a:t>
            </a:r>
            <a:r>
              <a:rPr lang="pt-BR" dirty="0">
                <a:latin typeface="+mn-lt"/>
              </a:rPr>
              <a:t>. </a:t>
            </a:r>
          </a:p>
        </p:txBody>
      </p:sp>
    </p:spTree>
    <p:extLst>
      <p:ext uri="{BB962C8B-B14F-4D97-AF65-F5344CB8AC3E}">
        <p14:creationId xmlns:p14="http://schemas.microsoft.com/office/powerpoint/2010/main" val="1113013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id="{E938D800-041B-E14D-7315-1A912B20D31A}"/>
              </a:ext>
            </a:extLst>
          </p:cNvPr>
          <p:cNvSpPr/>
          <p:nvPr/>
        </p:nvSpPr>
        <p:spPr>
          <a:xfrm>
            <a:off x="12192" y="2452"/>
            <a:ext cx="12167616" cy="685554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pt-BR" dirty="0"/>
          </a:p>
        </p:txBody>
      </p:sp>
      <p:sp>
        <p:nvSpPr>
          <p:cNvPr id="11" name="Título 1">
            <a:extLst>
              <a:ext uri="{FF2B5EF4-FFF2-40B4-BE49-F238E27FC236}">
                <a16:creationId xmlns:a16="http://schemas.microsoft.com/office/drawing/2014/main" id="{49671F1B-48BF-460A-A7B9-5D68E10D69A5}"/>
              </a:ext>
            </a:extLst>
          </p:cNvPr>
          <p:cNvSpPr txBox="1">
            <a:spLocks/>
          </p:cNvSpPr>
          <p:nvPr/>
        </p:nvSpPr>
        <p:spPr>
          <a:xfrm>
            <a:off x="-12192" y="3429000"/>
            <a:ext cx="12192000"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fontAlgn="base">
              <a:buFontTx/>
              <a:buChar char="-"/>
            </a:pPr>
            <a:r>
              <a:rPr lang="pt-BR" dirty="0">
                <a:latin typeface="+mn-lt"/>
              </a:rPr>
              <a:t>Ele foi pessoalmente e correndo (v.2).</a:t>
            </a:r>
          </a:p>
          <a:p>
            <a:pPr marL="571500" indent="-571500" fontAlgn="base">
              <a:buFontTx/>
              <a:buChar char="-"/>
            </a:pPr>
            <a:r>
              <a:rPr lang="pt-BR" dirty="0">
                <a:latin typeface="+mn-lt"/>
              </a:rPr>
              <a:t>Pediu que trouxessem água para que eles lavassem os pés (v.4). </a:t>
            </a:r>
          </a:p>
          <a:p>
            <a:pPr marL="571500" indent="-571500" fontAlgn="base">
              <a:buFontTx/>
              <a:buChar char="-"/>
            </a:pPr>
            <a:r>
              <a:rPr lang="pt-BR" dirty="0">
                <a:latin typeface="+mn-lt"/>
              </a:rPr>
              <a:t>Foi apressadamente para a tenda pedir que Sara amassasse rapidamente pães (v.6).</a:t>
            </a:r>
          </a:p>
          <a:p>
            <a:pPr marL="571500" indent="-571500" fontAlgn="base">
              <a:buFontTx/>
              <a:buChar char="-"/>
            </a:pPr>
            <a:r>
              <a:rPr lang="pt-BR" dirty="0">
                <a:latin typeface="+mn-lt"/>
              </a:rPr>
              <a:t>Correu até o rebanho e escolheu o melhor novilho para ser preparado (v.7).</a:t>
            </a:r>
          </a:p>
          <a:p>
            <a:pPr marL="571500" indent="-571500" fontAlgn="base">
              <a:buFontTx/>
              <a:buChar char="-"/>
            </a:pPr>
            <a:endParaRPr lang="pt-BR" dirty="0">
              <a:latin typeface="+mn-lt"/>
            </a:endParaRPr>
          </a:p>
          <a:p>
            <a:pPr algn="ctr" fontAlgn="base"/>
            <a:r>
              <a:rPr lang="pt-BR" sz="4800" b="1" dirty="0">
                <a:latin typeface="+mn-lt"/>
              </a:rPr>
              <a:t>QUANTA DISPOSIÇÃO!</a:t>
            </a:r>
          </a:p>
        </p:txBody>
      </p:sp>
    </p:spTree>
    <p:extLst>
      <p:ext uri="{BB962C8B-B14F-4D97-AF65-F5344CB8AC3E}">
        <p14:creationId xmlns:p14="http://schemas.microsoft.com/office/powerpoint/2010/main" val="1979429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Cruz, Pôr Do Sol, Humildade, Devoção, Silhueta, Humano">
            <a:extLst>
              <a:ext uri="{FF2B5EF4-FFF2-40B4-BE49-F238E27FC236}">
                <a16:creationId xmlns:a16="http://schemas.microsoft.com/office/drawing/2014/main" id="{5CA1EAF6-49AD-425D-99F5-4440CE644F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836"/>
            <a:ext cx="12207312" cy="405638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65702" y="6096000"/>
            <a:ext cx="1467678" cy="467147"/>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4547446"/>
            <a:ext cx="12207312" cy="10366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pt-BR" dirty="0">
                <a:solidFill>
                  <a:schemeClr val="bg1"/>
                </a:solidFill>
                <a:latin typeface="+mn-lt"/>
              </a:rPr>
              <a:t>“Pois nem mesmo o Filho do homem veio </a:t>
            </a:r>
          </a:p>
          <a:p>
            <a:pPr lvl="0" algn="ctr">
              <a:defRPr/>
            </a:pPr>
            <a:r>
              <a:rPr lang="pt-BR" dirty="0">
                <a:solidFill>
                  <a:schemeClr val="bg1"/>
                </a:solidFill>
                <a:latin typeface="+mn-lt"/>
              </a:rPr>
              <a:t>para ser servido, mas para servir e dar </a:t>
            </a:r>
          </a:p>
          <a:p>
            <a:pPr lvl="0" algn="ctr">
              <a:defRPr/>
            </a:pPr>
            <a:r>
              <a:rPr lang="pt-BR" dirty="0">
                <a:solidFill>
                  <a:schemeClr val="bg1"/>
                </a:solidFill>
                <a:latin typeface="+mn-lt"/>
              </a:rPr>
              <a:t>a sua vida em resgate por muitos".</a:t>
            </a:r>
            <a:br>
              <a:rPr lang="pt-BR" sz="8000" dirty="0">
                <a:solidFill>
                  <a:schemeClr val="bg1"/>
                </a:solidFill>
                <a:latin typeface="+mn-lt"/>
              </a:rPr>
            </a:br>
            <a:r>
              <a:rPr lang="pt-BR" dirty="0">
                <a:solidFill>
                  <a:schemeClr val="bg1"/>
                </a:solidFill>
                <a:latin typeface="+mn-lt"/>
                <a:hlinkClick r:id="rId5">
                  <a:extLst>
                    <a:ext uri="{A12FA001-AC4F-418D-AE19-62706E023703}">
                      <ahyp:hlinkClr xmlns:ahyp="http://schemas.microsoft.com/office/drawing/2018/hyperlinkcolor" val="tx"/>
                    </a:ext>
                  </a:extLst>
                </a:hlinkClick>
              </a:rPr>
              <a:t>Marcos 10:45</a:t>
            </a:r>
            <a:endParaRPr kumimoji="0" lang="pt-BR" sz="4800" b="1" i="0" u="none" strike="noStrike" kern="1200" normalizeH="0" baseline="0" noProof="0" dirty="0">
              <a:ln w="0"/>
              <a:solidFill>
                <a:schemeClr val="bg1"/>
              </a:solidFill>
              <a:effectLst>
                <a:outerShdw blurRad="38100" dist="19050" dir="2700000" algn="tl" rotWithShape="0">
                  <a:schemeClr val="dk1">
                    <a:alpha val="40000"/>
                  </a:schemeClr>
                </a:outerShdw>
              </a:effectLst>
              <a:uLnTx/>
              <a:uFillTx/>
              <a:latin typeface="+mn-lt"/>
            </a:endParaRPr>
          </a:p>
        </p:txBody>
      </p:sp>
    </p:spTree>
    <p:extLst>
      <p:ext uri="{BB962C8B-B14F-4D97-AF65-F5344CB8AC3E}">
        <p14:creationId xmlns:p14="http://schemas.microsoft.com/office/powerpoint/2010/main" val="41593101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Cruz, Pôr Do Sol, Humildade, Devoção, Silhueta, Humano">
            <a:extLst>
              <a:ext uri="{FF2B5EF4-FFF2-40B4-BE49-F238E27FC236}">
                <a16:creationId xmlns:a16="http://schemas.microsoft.com/office/drawing/2014/main" id="{5CA1EAF6-49AD-425D-99F5-4440CE644F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836"/>
            <a:ext cx="12207312" cy="405638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65702" y="6096000"/>
            <a:ext cx="1467678" cy="467147"/>
          </a:xfrm>
          <a:prstGeom prst="rect">
            <a:avLst/>
          </a:prstGeom>
        </p:spPr>
      </p:pic>
      <p:sp>
        <p:nvSpPr>
          <p:cNvPr id="5" name="Título 1">
            <a:extLst>
              <a:ext uri="{FF2B5EF4-FFF2-40B4-BE49-F238E27FC236}">
                <a16:creationId xmlns:a16="http://schemas.microsoft.com/office/drawing/2014/main" id="{530DD5E9-DDEB-4F8F-BEDE-2BE57B5042DA}"/>
              </a:ext>
            </a:extLst>
          </p:cNvPr>
          <p:cNvSpPr txBox="1">
            <a:spLocks/>
          </p:cNvSpPr>
          <p:nvPr/>
        </p:nvSpPr>
        <p:spPr>
          <a:xfrm>
            <a:off x="0" y="4547446"/>
            <a:ext cx="12207312" cy="10366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pt-BR" sz="8000" b="1" i="0" u="none" strike="noStrike" kern="1200" normalizeH="0" baseline="0" noProof="0" dirty="0">
                <a:ln w="0"/>
                <a:solidFill>
                  <a:schemeClr val="bg1"/>
                </a:solidFill>
                <a:effectLst>
                  <a:outerShdw blurRad="38100" dist="19050" dir="2700000" algn="tl" rotWithShape="0">
                    <a:schemeClr val="dk1">
                      <a:alpha val="40000"/>
                    </a:schemeClr>
                  </a:outerShdw>
                </a:effectLst>
                <a:uLnTx/>
                <a:uFillTx/>
                <a:latin typeface="+mn-lt"/>
                <a:ea typeface="+mj-ea"/>
                <a:cs typeface="+mj-cs"/>
              </a:rPr>
              <a:t>Qual tem sido sua disposição em servir?</a:t>
            </a:r>
            <a:endParaRPr kumimoji="0" lang="pt-BR" sz="4800" b="1" i="0" u="none" strike="noStrike" kern="1200" normalizeH="0" baseline="0" noProof="0" dirty="0">
              <a:ln w="0"/>
              <a:solidFill>
                <a:schemeClr val="bg1"/>
              </a:solidFill>
              <a:effectLst>
                <a:outerShdw blurRad="38100" dist="19050" dir="2700000" algn="tl" rotWithShape="0">
                  <a:schemeClr val="dk1">
                    <a:alpha val="40000"/>
                  </a:schemeClr>
                </a:outerShdw>
              </a:effectLst>
              <a:uLnTx/>
              <a:uFillTx/>
              <a:latin typeface="+mn-lt"/>
            </a:endParaRPr>
          </a:p>
        </p:txBody>
      </p:sp>
    </p:spTree>
    <p:extLst>
      <p:ext uri="{BB962C8B-B14F-4D97-AF65-F5344CB8AC3E}">
        <p14:creationId xmlns:p14="http://schemas.microsoft.com/office/powerpoint/2010/main" val="3861463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D671033C-C57B-BF31-D062-219F0867A848}"/>
              </a:ext>
            </a:extLst>
          </p:cNvPr>
          <p:cNvSpPr/>
          <p:nvPr/>
        </p:nvSpPr>
        <p:spPr>
          <a:xfrm>
            <a:off x="12192" y="2452"/>
            <a:ext cx="12167616" cy="685554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pt-BR" dirty="0"/>
          </a:p>
        </p:txBody>
      </p:sp>
      <p:sp>
        <p:nvSpPr>
          <p:cNvPr id="7" name="Título 1">
            <a:extLst>
              <a:ext uri="{FF2B5EF4-FFF2-40B4-BE49-F238E27FC236}">
                <a16:creationId xmlns:a16="http://schemas.microsoft.com/office/drawing/2014/main" id="{BD73C77C-1583-4B78-BD89-28BB98971F3B}"/>
              </a:ext>
            </a:extLst>
          </p:cNvPr>
          <p:cNvSpPr txBox="1">
            <a:spLocks/>
          </p:cNvSpPr>
          <p:nvPr/>
        </p:nvSpPr>
        <p:spPr>
          <a:xfrm>
            <a:off x="6096000" y="1175768"/>
            <a:ext cx="6470235"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br>
              <a:rPr kumimoji="0" lang="pt-BR" sz="72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br>
            <a:r>
              <a:rPr lang="pt-BR" sz="7200" b="1" dirty="0">
                <a:ln w="0"/>
                <a:effectLst>
                  <a:outerShdw blurRad="38100" dist="19050" dir="2700000" algn="tl" rotWithShape="0">
                    <a:schemeClr val="dk1">
                      <a:alpha val="40000"/>
                    </a:schemeClr>
                  </a:outerShdw>
                </a:effectLst>
                <a:latin typeface="+mn-lt"/>
              </a:rPr>
              <a:t>2. Humildade</a:t>
            </a:r>
            <a:r>
              <a:rPr kumimoji="0" lang="pt-BR" sz="72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t> </a:t>
            </a:r>
          </a:p>
          <a:p>
            <a:pPr marL="0" marR="0" lvl="0" indent="0" algn="ctr" defTabSz="914400" rtl="0" eaLnBrk="1" fontAlgn="auto" latinLnBrk="0" hangingPunct="1">
              <a:lnSpc>
                <a:spcPct val="90000"/>
              </a:lnSpc>
              <a:spcBef>
                <a:spcPct val="0"/>
              </a:spcBef>
              <a:spcAft>
                <a:spcPts val="0"/>
              </a:spcAft>
              <a:buClrTx/>
              <a:buSzTx/>
              <a:buFontTx/>
              <a:buNone/>
              <a:tabLst/>
              <a:defRPr/>
            </a:pPr>
            <a:r>
              <a:rPr lang="pt-BR" sz="7200" b="1" dirty="0">
                <a:ln w="0"/>
                <a:effectLst>
                  <a:outerShdw blurRad="38100" dist="19050" dir="2700000" algn="tl" rotWithShape="0">
                    <a:schemeClr val="dk1">
                      <a:alpha val="40000"/>
                    </a:schemeClr>
                  </a:outerShdw>
                </a:effectLst>
                <a:latin typeface="+mn-lt"/>
              </a:rPr>
              <a:t>no </a:t>
            </a:r>
            <a:r>
              <a:rPr kumimoji="0" lang="pt-BR" sz="72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t>Servir!</a:t>
            </a:r>
            <a:endParaRPr kumimoji="0" lang="pt-BR"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endParaRPr>
          </a:p>
        </p:txBody>
      </p:sp>
      <p:grpSp>
        <p:nvGrpSpPr>
          <p:cNvPr id="5" name="Grupo 7">
            <a:extLst>
              <a:ext uri="{FF2B5EF4-FFF2-40B4-BE49-F238E27FC236}">
                <a16:creationId xmlns:a16="http://schemas.microsoft.com/office/drawing/2014/main" id="{02A6C3FF-5153-41B7-800E-AF801796C0FB}"/>
              </a:ext>
            </a:extLst>
          </p:cNvPr>
          <p:cNvGrpSpPr/>
          <p:nvPr/>
        </p:nvGrpSpPr>
        <p:grpSpPr>
          <a:xfrm>
            <a:off x="0" y="1464173"/>
            <a:ext cx="7613237" cy="4819671"/>
            <a:chOff x="1835317" y="2822566"/>
            <a:chExt cx="7004574" cy="3939580"/>
          </a:xfrm>
        </p:grpSpPr>
        <p:pic>
          <p:nvPicPr>
            <p:cNvPr id="8" name="Imagem 7">
              <a:extLst>
                <a:ext uri="{FF2B5EF4-FFF2-40B4-BE49-F238E27FC236}">
                  <a16:creationId xmlns:a16="http://schemas.microsoft.com/office/drawing/2014/main" id="{1C2CE712-0845-407D-B763-FEC8E1BA47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5317" y="2822566"/>
              <a:ext cx="7004574" cy="3939580"/>
            </a:xfrm>
            <a:prstGeom prst="rect">
              <a:avLst/>
            </a:prstGeom>
          </p:spPr>
        </p:pic>
        <p:pic>
          <p:nvPicPr>
            <p:cNvPr id="10" name="Imagem 9">
              <a:extLst>
                <a:ext uri="{FF2B5EF4-FFF2-40B4-BE49-F238E27FC236}">
                  <a16:creationId xmlns:a16="http://schemas.microsoft.com/office/drawing/2014/main" id="{52C48014-4EEE-48D3-8B27-D4342B3BBE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25267" y="3245953"/>
              <a:ext cx="291633" cy="288032"/>
            </a:xfrm>
            <a:prstGeom prst="rect">
              <a:avLst/>
            </a:prstGeom>
          </p:spPr>
        </p:pic>
        <p:pic>
          <p:nvPicPr>
            <p:cNvPr id="11" name="Imagem 10">
              <a:extLst>
                <a:ext uri="{FF2B5EF4-FFF2-40B4-BE49-F238E27FC236}">
                  <a16:creationId xmlns:a16="http://schemas.microsoft.com/office/drawing/2014/main" id="{964C52E1-85E6-4E48-8A73-46A5C30F2EA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995904">
              <a:off x="7092204" y="3239499"/>
              <a:ext cx="322862" cy="318876"/>
            </a:xfrm>
            <a:prstGeom prst="rect">
              <a:avLst/>
            </a:prstGeom>
          </p:spPr>
        </p:pic>
        <p:pic>
          <p:nvPicPr>
            <p:cNvPr id="12" name="Imagem 11">
              <a:extLst>
                <a:ext uri="{FF2B5EF4-FFF2-40B4-BE49-F238E27FC236}">
                  <a16:creationId xmlns:a16="http://schemas.microsoft.com/office/drawing/2014/main" id="{93427BB6-D173-46C9-96EE-C94334ED321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711829">
              <a:off x="3256185" y="3285461"/>
              <a:ext cx="277281" cy="273858"/>
            </a:xfrm>
            <a:prstGeom prst="rect">
              <a:avLst/>
            </a:prstGeom>
          </p:spPr>
        </p:pic>
      </p:grpSp>
    </p:spTree>
    <p:extLst>
      <p:ext uri="{BB962C8B-B14F-4D97-AF65-F5344CB8AC3E}">
        <p14:creationId xmlns:p14="http://schemas.microsoft.com/office/powerpoint/2010/main" val="2081448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E9229F7E-78BF-EAB2-C1F6-4ACA5B4C3219}"/>
              </a:ext>
            </a:extLst>
          </p:cNvPr>
          <p:cNvSpPr/>
          <p:nvPr/>
        </p:nvSpPr>
        <p:spPr>
          <a:xfrm>
            <a:off x="12192" y="2452"/>
            <a:ext cx="12167616" cy="685554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pt-BR" dirty="0"/>
          </a:p>
        </p:txBody>
      </p:sp>
      <p:sp>
        <p:nvSpPr>
          <p:cNvPr id="5" name="Título 1">
            <a:extLst>
              <a:ext uri="{FF2B5EF4-FFF2-40B4-BE49-F238E27FC236}">
                <a16:creationId xmlns:a16="http://schemas.microsoft.com/office/drawing/2014/main" id="{7B77A19B-5C38-47AB-B5EA-E528593BE822}"/>
              </a:ext>
            </a:extLst>
          </p:cNvPr>
          <p:cNvSpPr txBox="1">
            <a:spLocks/>
          </p:cNvSpPr>
          <p:nvPr/>
        </p:nvSpPr>
        <p:spPr>
          <a:xfrm>
            <a:off x="0" y="3142347"/>
            <a:ext cx="12192000"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fontAlgn="base">
              <a:buFontTx/>
              <a:buChar char="-"/>
            </a:pPr>
            <a:r>
              <a:rPr lang="pt-BR" dirty="0">
                <a:latin typeface="+mn-lt"/>
              </a:rPr>
              <a:t>Prostrou-se em terra diante deles (v.2).</a:t>
            </a:r>
          </a:p>
          <a:p>
            <a:pPr marL="571500" indent="-571500" fontAlgn="base">
              <a:buFontTx/>
              <a:buChar char="-"/>
            </a:pPr>
            <a:r>
              <a:rPr lang="pt-BR" dirty="0">
                <a:latin typeface="+mn-lt"/>
              </a:rPr>
              <a:t>Rogou-lhes que não passasse sem fazer uma parada (v.3).</a:t>
            </a:r>
          </a:p>
          <a:p>
            <a:pPr marL="571500" indent="-571500" fontAlgn="base">
              <a:buFontTx/>
              <a:buChar char="-"/>
            </a:pPr>
            <a:r>
              <a:rPr lang="pt-BR" dirty="0">
                <a:latin typeface="+mn-lt"/>
              </a:rPr>
              <a:t>Disse que lhes daria um “bocado” de pão (V.5) mas lhes ofereceu um verdadeiro banquete.</a:t>
            </a:r>
          </a:p>
          <a:p>
            <a:pPr marL="571500" indent="-571500" fontAlgn="base">
              <a:buFontTx/>
              <a:buChar char="-"/>
            </a:pPr>
            <a:r>
              <a:rPr lang="pt-BR" dirty="0">
                <a:latin typeface="+mn-lt"/>
              </a:rPr>
              <a:t>Ficou em pé ao lado deles (v.8).</a:t>
            </a:r>
            <a:br>
              <a:rPr lang="pt-BR" dirty="0">
                <a:latin typeface="+mn-lt"/>
              </a:rPr>
            </a:br>
            <a:endParaRPr lang="pt-BR" dirty="0">
              <a:latin typeface="+mn-lt"/>
            </a:endParaRPr>
          </a:p>
          <a:p>
            <a:pPr algn="ctr" fontAlgn="base"/>
            <a:r>
              <a:rPr lang="pt-BR" sz="4800" b="1" dirty="0">
                <a:latin typeface="+mn-lt"/>
              </a:rPr>
              <a:t>QUANTA HUMILDADE!</a:t>
            </a:r>
          </a:p>
        </p:txBody>
      </p:sp>
    </p:spTree>
    <p:extLst>
      <p:ext uri="{BB962C8B-B14F-4D97-AF65-F5344CB8AC3E}">
        <p14:creationId xmlns:p14="http://schemas.microsoft.com/office/powerpoint/2010/main" val="1746462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3EEE56-FD7A-E6EC-D5BA-54437F845064}"/>
              </a:ext>
            </a:extLst>
          </p:cNvPr>
          <p:cNvSpPr/>
          <p:nvPr/>
        </p:nvSpPr>
        <p:spPr>
          <a:xfrm>
            <a:off x="0" y="0"/>
            <a:ext cx="12167616" cy="685554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pt-BR" dirty="0"/>
          </a:p>
        </p:txBody>
      </p:sp>
      <p:sp>
        <p:nvSpPr>
          <p:cNvPr id="2" name="CaixaDeTexto 1">
            <a:extLst>
              <a:ext uri="{FF2B5EF4-FFF2-40B4-BE49-F238E27FC236}">
                <a16:creationId xmlns:a16="http://schemas.microsoft.com/office/drawing/2014/main" id="{F2B7778A-8885-4538-B406-83BAA9D42EA6}"/>
              </a:ext>
            </a:extLst>
          </p:cNvPr>
          <p:cNvSpPr txBox="1"/>
          <p:nvPr/>
        </p:nvSpPr>
        <p:spPr>
          <a:xfrm>
            <a:off x="5605272" y="844709"/>
            <a:ext cx="6077712" cy="5509200"/>
          </a:xfrm>
          <a:prstGeom prst="rect">
            <a:avLst/>
          </a:prstGeom>
          <a:noFill/>
        </p:spPr>
        <p:txBody>
          <a:bodyPr wrap="square" rtlCol="0">
            <a:spAutoFit/>
          </a:bodyPr>
          <a:lstStyle/>
          <a:p>
            <a:pPr algn="ctr"/>
            <a:r>
              <a:rPr lang="pt-BR" sz="4400" dirty="0"/>
              <a:t>“Sejam sóbrios e vigiem.</a:t>
            </a:r>
          </a:p>
          <a:p>
            <a:pPr algn="ctr"/>
            <a:r>
              <a:rPr lang="pt-BR" sz="4400" dirty="0"/>
              <a:t>O diabo, o inimigo de vocês, anda ao redor como leão, rugindo e procurando a quem possa devorar”.</a:t>
            </a:r>
            <a:br>
              <a:rPr lang="pt-BR" sz="4400" dirty="0"/>
            </a:br>
            <a:br>
              <a:rPr lang="pt-BR" sz="4400" dirty="0"/>
            </a:br>
            <a:r>
              <a:rPr lang="pt-BR" sz="4400" dirty="0">
                <a:hlinkClick r:id="rId4">
                  <a:extLst>
                    <a:ext uri="{A12FA001-AC4F-418D-AE19-62706E023703}">
                      <ahyp:hlinkClr xmlns:ahyp="http://schemas.microsoft.com/office/drawing/2018/hyperlinkcolor" val="tx"/>
                    </a:ext>
                  </a:extLst>
                </a:hlinkClick>
              </a:rPr>
              <a:t>1 Pedro 5:8</a:t>
            </a:r>
            <a:endParaRPr lang="pt-BR" sz="4400" dirty="0"/>
          </a:p>
        </p:txBody>
      </p:sp>
      <p:sp>
        <p:nvSpPr>
          <p:cNvPr id="4" name="Rectangle 1">
            <a:extLst>
              <a:ext uri="{FF2B5EF4-FFF2-40B4-BE49-F238E27FC236}">
                <a16:creationId xmlns:a16="http://schemas.microsoft.com/office/drawing/2014/main" id="{EC8507D9-121E-C092-FF45-5A4B3B5C171B}"/>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8" name="Freeform 2">
            <a:extLst>
              <a:ext uri="{FF2B5EF4-FFF2-40B4-BE49-F238E27FC236}">
                <a16:creationId xmlns:a16="http://schemas.microsoft.com/office/drawing/2014/main" id="{8BE850E8-48DF-3F8C-AE1B-C0C330A53705}"/>
              </a:ext>
            </a:extLst>
          </p:cNvPr>
          <p:cNvSpPr/>
          <p:nvPr/>
        </p:nvSpPr>
        <p:spPr>
          <a:xfrm>
            <a:off x="326721" y="249295"/>
            <a:ext cx="6356958" cy="6356958"/>
          </a:xfrm>
          <a:custGeom>
            <a:avLst/>
            <a:gdLst/>
            <a:ahLst/>
            <a:cxnLst/>
            <a:rect l="l" t="t" r="r" b="b"/>
            <a:pathLst>
              <a:path w="6356958" h="6356958">
                <a:moveTo>
                  <a:pt x="0" y="0"/>
                </a:moveTo>
                <a:lnTo>
                  <a:pt x="6356958" y="0"/>
                </a:lnTo>
                <a:lnTo>
                  <a:pt x="6356958" y="6356958"/>
                </a:lnTo>
                <a:lnTo>
                  <a:pt x="0" y="6356958"/>
                </a:lnTo>
                <a:lnTo>
                  <a:pt x="0" y="0"/>
                </a:lnTo>
                <a:close/>
              </a:path>
            </a:pathLst>
          </a:custGeom>
          <a:blipFill>
            <a:blip r:embed="rId5"/>
            <a:stretch>
              <a:fillRect/>
            </a:stretch>
          </a:blipFill>
        </p:spPr>
        <p:txBody>
          <a:bodyPr/>
          <a:lstStyle/>
          <a:p>
            <a:endParaRPr lang="pt-BR"/>
          </a:p>
        </p:txBody>
      </p:sp>
    </p:spTree>
    <p:extLst>
      <p:ext uri="{BB962C8B-B14F-4D97-AF65-F5344CB8AC3E}">
        <p14:creationId xmlns:p14="http://schemas.microsoft.com/office/powerpoint/2010/main" val="35347786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DA37BF4B-4F8F-5EB5-EA6B-D1207889DC46}"/>
              </a:ext>
            </a:extLst>
          </p:cNvPr>
          <p:cNvSpPr/>
          <p:nvPr/>
        </p:nvSpPr>
        <p:spPr>
          <a:xfrm>
            <a:off x="0" y="0"/>
            <a:ext cx="12167616" cy="685554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pt-BR" dirty="0"/>
          </a:p>
        </p:txBody>
      </p:sp>
      <p:sp>
        <p:nvSpPr>
          <p:cNvPr id="5" name="Título 1">
            <a:extLst>
              <a:ext uri="{FF2B5EF4-FFF2-40B4-BE49-F238E27FC236}">
                <a16:creationId xmlns:a16="http://schemas.microsoft.com/office/drawing/2014/main" id="{7B77A19B-5C38-47AB-B5EA-E528593BE822}"/>
              </a:ext>
            </a:extLst>
          </p:cNvPr>
          <p:cNvSpPr txBox="1">
            <a:spLocks/>
          </p:cNvSpPr>
          <p:nvPr/>
        </p:nvSpPr>
        <p:spPr>
          <a:xfrm>
            <a:off x="609600" y="3142347"/>
            <a:ext cx="11131296"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fontAlgn="base">
              <a:lnSpc>
                <a:spcPct val="100000"/>
              </a:lnSpc>
              <a:spcBef>
                <a:spcPts val="0"/>
              </a:spcBef>
              <a:defRPr/>
            </a:pPr>
            <a:r>
              <a:rPr lang="pt-BR" sz="6000" b="1" dirty="0">
                <a:latin typeface="+mn-lt"/>
              </a:rPr>
              <a:t>Humildade no servir é saber que não somos autossuficientes</a:t>
            </a:r>
          </a:p>
          <a:p>
            <a:pPr lvl="0" algn="ctr" fontAlgn="base">
              <a:lnSpc>
                <a:spcPct val="100000"/>
              </a:lnSpc>
              <a:spcBef>
                <a:spcPts val="0"/>
              </a:spcBef>
              <a:defRPr/>
            </a:pPr>
            <a:r>
              <a:rPr lang="pt-BR" sz="6000" b="1" dirty="0">
                <a:latin typeface="+mn-lt"/>
              </a:rPr>
              <a:t> e precisamos de ajuda! </a:t>
            </a:r>
          </a:p>
          <a:p>
            <a:pPr lvl="0" algn="ctr" fontAlgn="base">
              <a:lnSpc>
                <a:spcPct val="100000"/>
              </a:lnSpc>
              <a:spcBef>
                <a:spcPts val="0"/>
              </a:spcBef>
              <a:defRPr/>
            </a:pPr>
            <a:r>
              <a:rPr lang="pt-BR" sz="6000" b="1" dirty="0">
                <a:latin typeface="+mn-lt"/>
              </a:rPr>
              <a:t>Precisamos uns dos outros! </a:t>
            </a:r>
          </a:p>
        </p:txBody>
      </p:sp>
    </p:spTree>
    <p:extLst>
      <p:ext uri="{BB962C8B-B14F-4D97-AF65-F5344CB8AC3E}">
        <p14:creationId xmlns:p14="http://schemas.microsoft.com/office/powerpoint/2010/main" val="2284553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Cruz, Pôr Do Sol, Humildade, Devoção, Silhueta, Humano">
            <a:extLst>
              <a:ext uri="{FF2B5EF4-FFF2-40B4-BE49-F238E27FC236}">
                <a16:creationId xmlns:a16="http://schemas.microsoft.com/office/drawing/2014/main" id="{5CA1EAF6-49AD-425D-99F5-4440CE644F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836"/>
            <a:ext cx="12207312" cy="405638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65702" y="6096000"/>
            <a:ext cx="1467678" cy="467147"/>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4547446"/>
            <a:ext cx="12207312" cy="10366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pt-BR" b="1" dirty="0">
                <a:solidFill>
                  <a:schemeClr val="bg1"/>
                </a:solidFill>
                <a:latin typeface="+mn-lt"/>
              </a:rPr>
              <a:t>“Tomem sobre vocês o meu jugo e aprendam</a:t>
            </a:r>
          </a:p>
          <a:p>
            <a:pPr lvl="0" algn="ctr">
              <a:defRPr/>
            </a:pPr>
            <a:r>
              <a:rPr lang="pt-BR" b="1" dirty="0">
                <a:solidFill>
                  <a:schemeClr val="bg1"/>
                </a:solidFill>
                <a:latin typeface="+mn-lt"/>
              </a:rPr>
              <a:t> de mim, pois sou manso e humilde de coração, </a:t>
            </a:r>
          </a:p>
          <a:p>
            <a:pPr lvl="0" algn="ctr">
              <a:defRPr/>
            </a:pPr>
            <a:r>
              <a:rPr lang="pt-BR" b="1" dirty="0">
                <a:solidFill>
                  <a:schemeClr val="bg1"/>
                </a:solidFill>
                <a:latin typeface="+mn-lt"/>
              </a:rPr>
              <a:t>e vocês encontrarão descanso para as suas almas.” </a:t>
            </a:r>
          </a:p>
          <a:p>
            <a:pPr lvl="0" algn="ctr">
              <a:defRPr/>
            </a:pPr>
            <a:r>
              <a:rPr lang="pt-BR" b="1" dirty="0">
                <a:solidFill>
                  <a:schemeClr val="bg1"/>
                </a:solidFill>
                <a:latin typeface="+mn-lt"/>
                <a:hlinkClick r:id="rId5">
                  <a:extLst>
                    <a:ext uri="{A12FA001-AC4F-418D-AE19-62706E023703}">
                      <ahyp:hlinkClr xmlns:ahyp="http://schemas.microsoft.com/office/drawing/2018/hyperlinkcolor" val="tx"/>
                    </a:ext>
                  </a:extLst>
                </a:hlinkClick>
              </a:rPr>
              <a:t>Mateus 11:29</a:t>
            </a:r>
            <a:endParaRPr kumimoji="0" lang="pt-BR" sz="4800" b="1" i="0" u="none" strike="noStrike" kern="1200" normalizeH="0" baseline="0" noProof="0" dirty="0">
              <a:ln w="0"/>
              <a:solidFill>
                <a:schemeClr val="bg1"/>
              </a:solidFill>
              <a:effectLst>
                <a:outerShdw blurRad="38100" dist="19050" dir="2700000" algn="tl" rotWithShape="0">
                  <a:schemeClr val="dk1">
                    <a:alpha val="40000"/>
                  </a:schemeClr>
                </a:outerShdw>
              </a:effectLst>
              <a:uLnTx/>
              <a:uFillTx/>
              <a:latin typeface="+mn-lt"/>
            </a:endParaRPr>
          </a:p>
        </p:txBody>
      </p:sp>
    </p:spTree>
    <p:extLst>
      <p:ext uri="{BB962C8B-B14F-4D97-AF65-F5344CB8AC3E}">
        <p14:creationId xmlns:p14="http://schemas.microsoft.com/office/powerpoint/2010/main" val="5640832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Cruz, Pôr Do Sol, Humildade, Devoção, Silhueta, Humano">
            <a:extLst>
              <a:ext uri="{FF2B5EF4-FFF2-40B4-BE49-F238E27FC236}">
                <a16:creationId xmlns:a16="http://schemas.microsoft.com/office/drawing/2014/main" id="{5CA1EAF6-49AD-425D-99F5-4440CE644F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836"/>
            <a:ext cx="12207312" cy="405638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65702" y="6096000"/>
            <a:ext cx="1467678" cy="467147"/>
          </a:xfrm>
          <a:prstGeom prst="rect">
            <a:avLst/>
          </a:prstGeom>
        </p:spPr>
      </p:pic>
      <p:sp>
        <p:nvSpPr>
          <p:cNvPr id="5" name="Título 1">
            <a:extLst>
              <a:ext uri="{FF2B5EF4-FFF2-40B4-BE49-F238E27FC236}">
                <a16:creationId xmlns:a16="http://schemas.microsoft.com/office/drawing/2014/main" id="{530DD5E9-DDEB-4F8F-BEDE-2BE57B5042DA}"/>
              </a:ext>
            </a:extLst>
          </p:cNvPr>
          <p:cNvSpPr txBox="1">
            <a:spLocks/>
          </p:cNvSpPr>
          <p:nvPr/>
        </p:nvSpPr>
        <p:spPr>
          <a:xfrm>
            <a:off x="0" y="4547446"/>
            <a:ext cx="12207312" cy="10366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pt-BR" sz="8000" b="1" i="0" u="none" strike="noStrike" kern="1200" normalizeH="0" baseline="0" noProof="0" dirty="0">
                <a:ln w="0"/>
                <a:solidFill>
                  <a:schemeClr val="bg1"/>
                </a:solidFill>
                <a:effectLst>
                  <a:outerShdw blurRad="38100" dist="19050" dir="2700000" algn="tl" rotWithShape="0">
                    <a:schemeClr val="dk1">
                      <a:alpha val="40000"/>
                    </a:schemeClr>
                  </a:outerShdw>
                </a:effectLst>
                <a:uLnTx/>
                <a:uFillTx/>
                <a:latin typeface="+mn-lt"/>
                <a:ea typeface="+mj-ea"/>
                <a:cs typeface="+mj-cs"/>
              </a:rPr>
              <a:t>Qual tem sido sua </a:t>
            </a:r>
            <a:r>
              <a:rPr kumimoji="0" lang="pt-BR" sz="8000" b="1" i="0" u="none" strike="noStrike" kern="1200" normalizeH="0" baseline="0" noProof="0" dirty="0" err="1">
                <a:ln w="0"/>
                <a:solidFill>
                  <a:schemeClr val="bg1"/>
                </a:solidFill>
                <a:effectLst>
                  <a:outerShdw blurRad="38100" dist="19050" dir="2700000" algn="tl" rotWithShape="0">
                    <a:schemeClr val="dk1">
                      <a:alpha val="40000"/>
                    </a:schemeClr>
                  </a:outerShdw>
                </a:effectLst>
                <a:uLnTx/>
                <a:uFillTx/>
                <a:latin typeface="+mn-lt"/>
                <a:ea typeface="+mj-ea"/>
                <a:cs typeface="+mj-cs"/>
              </a:rPr>
              <a:t>hu</a:t>
            </a:r>
            <a:r>
              <a:rPr lang="pt-BR" sz="8000" b="1" dirty="0" err="1">
                <a:ln w="0"/>
                <a:solidFill>
                  <a:schemeClr val="bg1"/>
                </a:solidFill>
                <a:effectLst>
                  <a:outerShdw blurRad="38100" dist="19050" dir="2700000" algn="tl" rotWithShape="0">
                    <a:schemeClr val="dk1">
                      <a:alpha val="40000"/>
                    </a:schemeClr>
                  </a:outerShdw>
                </a:effectLst>
                <a:latin typeface="+mn-lt"/>
              </a:rPr>
              <a:t>mildade</a:t>
            </a:r>
            <a:r>
              <a:rPr lang="pt-BR" sz="8000" b="1" dirty="0">
                <a:ln w="0"/>
                <a:solidFill>
                  <a:schemeClr val="bg1"/>
                </a:solidFill>
                <a:effectLst>
                  <a:outerShdw blurRad="38100" dist="19050" dir="2700000" algn="tl" rotWithShape="0">
                    <a:schemeClr val="dk1">
                      <a:alpha val="40000"/>
                    </a:schemeClr>
                  </a:outerShdw>
                </a:effectLst>
                <a:latin typeface="+mn-lt"/>
              </a:rPr>
              <a:t> no</a:t>
            </a:r>
            <a:r>
              <a:rPr kumimoji="0" lang="pt-BR" sz="8000" b="1" i="0" u="none" strike="noStrike" kern="1200" normalizeH="0" baseline="0" noProof="0" dirty="0">
                <a:ln w="0"/>
                <a:solidFill>
                  <a:schemeClr val="bg1"/>
                </a:solidFill>
                <a:effectLst>
                  <a:outerShdw blurRad="38100" dist="19050" dir="2700000" algn="tl" rotWithShape="0">
                    <a:schemeClr val="dk1">
                      <a:alpha val="40000"/>
                    </a:schemeClr>
                  </a:outerShdw>
                </a:effectLst>
                <a:uLnTx/>
                <a:uFillTx/>
                <a:latin typeface="+mn-lt"/>
                <a:ea typeface="+mj-ea"/>
                <a:cs typeface="+mj-cs"/>
              </a:rPr>
              <a:t> servir?</a:t>
            </a:r>
            <a:endParaRPr kumimoji="0" lang="pt-BR" sz="4800" b="1" i="0" u="none" strike="noStrike" kern="1200" normalizeH="0" baseline="0" noProof="0" dirty="0">
              <a:ln w="0"/>
              <a:solidFill>
                <a:schemeClr val="bg1"/>
              </a:solidFill>
              <a:effectLst>
                <a:outerShdw blurRad="38100" dist="19050" dir="2700000" algn="tl" rotWithShape="0">
                  <a:schemeClr val="dk1">
                    <a:alpha val="40000"/>
                  </a:schemeClr>
                </a:outerShdw>
              </a:effectLst>
              <a:uLnTx/>
              <a:uFillTx/>
              <a:latin typeface="+mn-lt"/>
            </a:endParaRPr>
          </a:p>
        </p:txBody>
      </p:sp>
    </p:spTree>
    <p:extLst>
      <p:ext uri="{BB962C8B-B14F-4D97-AF65-F5344CB8AC3E}">
        <p14:creationId xmlns:p14="http://schemas.microsoft.com/office/powerpoint/2010/main" val="779029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5CC80C91-331B-DB18-8AD4-F4A02D380952}"/>
              </a:ext>
            </a:extLst>
          </p:cNvPr>
          <p:cNvSpPr/>
          <p:nvPr/>
        </p:nvSpPr>
        <p:spPr>
          <a:xfrm>
            <a:off x="0" y="0"/>
            <a:ext cx="12167616" cy="685554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pt-BR" dirty="0"/>
          </a:p>
        </p:txBody>
      </p:sp>
      <p:sp>
        <p:nvSpPr>
          <p:cNvPr id="7" name="Título 1">
            <a:extLst>
              <a:ext uri="{FF2B5EF4-FFF2-40B4-BE49-F238E27FC236}">
                <a16:creationId xmlns:a16="http://schemas.microsoft.com/office/drawing/2014/main" id="{BD73C77C-1583-4B78-BD89-28BB98971F3B}"/>
              </a:ext>
            </a:extLst>
          </p:cNvPr>
          <p:cNvSpPr txBox="1">
            <a:spLocks/>
          </p:cNvSpPr>
          <p:nvPr/>
        </p:nvSpPr>
        <p:spPr>
          <a:xfrm>
            <a:off x="371509" y="1577088"/>
            <a:ext cx="6470235"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br>
              <a:rPr kumimoji="0" lang="pt-BR" sz="72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br>
            <a:r>
              <a:rPr lang="pt-BR" sz="7200" b="1" dirty="0">
                <a:ln w="0"/>
                <a:effectLst>
                  <a:outerShdw blurRad="38100" dist="19050" dir="2700000" algn="tl" rotWithShape="0">
                    <a:schemeClr val="dk1">
                      <a:alpha val="40000"/>
                    </a:schemeClr>
                  </a:outerShdw>
                </a:effectLst>
                <a:latin typeface="+mn-lt"/>
              </a:rPr>
              <a:t>3. Generosidade</a:t>
            </a:r>
            <a:endParaRPr kumimoji="0" lang="pt-BR" sz="72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lang="pt-BR" sz="7200" b="1" dirty="0">
                <a:ln w="0"/>
                <a:effectLst>
                  <a:outerShdw blurRad="38100" dist="19050" dir="2700000" algn="tl" rotWithShape="0">
                    <a:schemeClr val="dk1">
                      <a:alpha val="40000"/>
                    </a:schemeClr>
                  </a:outerShdw>
                </a:effectLst>
                <a:latin typeface="+mn-lt"/>
              </a:rPr>
              <a:t>no </a:t>
            </a:r>
            <a:r>
              <a:rPr kumimoji="0" lang="pt-BR" sz="72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t>Servir!</a:t>
            </a:r>
            <a:endParaRPr kumimoji="0" lang="pt-BR"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endParaRPr>
          </a:p>
        </p:txBody>
      </p:sp>
      <p:sp>
        <p:nvSpPr>
          <p:cNvPr id="11" name="Freeform 2">
            <a:extLst>
              <a:ext uri="{FF2B5EF4-FFF2-40B4-BE49-F238E27FC236}">
                <a16:creationId xmlns:a16="http://schemas.microsoft.com/office/drawing/2014/main" id="{2E57A45F-F75E-B5BB-AF34-70007881A8DE}"/>
              </a:ext>
            </a:extLst>
          </p:cNvPr>
          <p:cNvSpPr/>
          <p:nvPr/>
        </p:nvSpPr>
        <p:spPr>
          <a:xfrm>
            <a:off x="5700841" y="249295"/>
            <a:ext cx="6356958" cy="6356958"/>
          </a:xfrm>
          <a:custGeom>
            <a:avLst/>
            <a:gdLst/>
            <a:ahLst/>
            <a:cxnLst/>
            <a:rect l="l" t="t" r="r" b="b"/>
            <a:pathLst>
              <a:path w="6356958" h="6356958">
                <a:moveTo>
                  <a:pt x="0" y="0"/>
                </a:moveTo>
                <a:lnTo>
                  <a:pt x="6356958" y="0"/>
                </a:lnTo>
                <a:lnTo>
                  <a:pt x="6356958" y="6356958"/>
                </a:lnTo>
                <a:lnTo>
                  <a:pt x="0" y="6356958"/>
                </a:lnTo>
                <a:lnTo>
                  <a:pt x="0" y="0"/>
                </a:lnTo>
                <a:close/>
              </a:path>
            </a:pathLst>
          </a:custGeom>
          <a:blipFill>
            <a:blip r:embed="rId4"/>
            <a:stretch>
              <a:fillRect/>
            </a:stretch>
          </a:blipFill>
        </p:spPr>
        <p:txBody>
          <a:bodyPr/>
          <a:lstStyle/>
          <a:p>
            <a:endParaRPr lang="pt-BR"/>
          </a:p>
        </p:txBody>
      </p:sp>
    </p:spTree>
    <p:extLst>
      <p:ext uri="{BB962C8B-B14F-4D97-AF65-F5344CB8AC3E}">
        <p14:creationId xmlns:p14="http://schemas.microsoft.com/office/powerpoint/2010/main" val="1551987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id="{25343BB1-D589-E47D-3A12-681FF3B8B538}"/>
              </a:ext>
            </a:extLst>
          </p:cNvPr>
          <p:cNvSpPr/>
          <p:nvPr/>
        </p:nvSpPr>
        <p:spPr>
          <a:xfrm>
            <a:off x="0" y="0"/>
            <a:ext cx="12167616" cy="685554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pt-BR" dirty="0"/>
          </a:p>
        </p:txBody>
      </p:sp>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65702" y="6096000"/>
            <a:ext cx="1467678" cy="467147"/>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2728693"/>
            <a:ext cx="12192000"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kumimoji="0" lang="pt-BR"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br>
            <a:endParaRPr lang="pt-BR" dirty="0">
              <a:latin typeface="+mn-lt"/>
            </a:endParaRPr>
          </a:p>
        </p:txBody>
      </p:sp>
      <p:sp>
        <p:nvSpPr>
          <p:cNvPr id="8" name="Título 1">
            <a:extLst>
              <a:ext uri="{FF2B5EF4-FFF2-40B4-BE49-F238E27FC236}">
                <a16:creationId xmlns:a16="http://schemas.microsoft.com/office/drawing/2014/main" id="{9387DF88-9816-438F-BF8C-F9EB9A8103D3}"/>
              </a:ext>
            </a:extLst>
          </p:cNvPr>
          <p:cNvSpPr txBox="1">
            <a:spLocks/>
          </p:cNvSpPr>
          <p:nvPr/>
        </p:nvSpPr>
        <p:spPr>
          <a:xfrm>
            <a:off x="-231648" y="3602038"/>
            <a:ext cx="12192000"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pt-BR" sz="36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endParaRPr>
          </a:p>
        </p:txBody>
      </p:sp>
      <p:sp>
        <p:nvSpPr>
          <p:cNvPr id="9" name="Título 1">
            <a:extLst>
              <a:ext uri="{FF2B5EF4-FFF2-40B4-BE49-F238E27FC236}">
                <a16:creationId xmlns:a16="http://schemas.microsoft.com/office/drawing/2014/main" id="{DED7F9C2-FE60-4DA6-BFCC-DFB1F7BF99E2}"/>
              </a:ext>
            </a:extLst>
          </p:cNvPr>
          <p:cNvSpPr txBox="1">
            <a:spLocks/>
          </p:cNvSpPr>
          <p:nvPr/>
        </p:nvSpPr>
        <p:spPr>
          <a:xfrm>
            <a:off x="42672" y="3148366"/>
            <a:ext cx="12192000"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fontAlgn="base">
              <a:buFontTx/>
              <a:buChar char="-"/>
            </a:pPr>
            <a:r>
              <a:rPr lang="pt-BR" sz="4800" dirty="0">
                <a:latin typeface="+mn-lt"/>
              </a:rPr>
              <a:t>Pediu que Sara usasse a “Flor da Farinha” (v.6).</a:t>
            </a:r>
          </a:p>
          <a:p>
            <a:pPr marL="571500" indent="-571500" fontAlgn="base">
              <a:buFontTx/>
              <a:buChar char="-"/>
            </a:pPr>
            <a:r>
              <a:rPr lang="pt-BR" sz="4800" dirty="0">
                <a:latin typeface="+mn-lt"/>
              </a:rPr>
              <a:t>Escolheu o melhor novilho, tenro e bom (v.7).</a:t>
            </a:r>
          </a:p>
          <a:p>
            <a:pPr marL="571500" indent="-571500" fontAlgn="base">
              <a:buFontTx/>
              <a:buChar char="-"/>
            </a:pPr>
            <a:r>
              <a:rPr lang="pt-BR" sz="4800" dirty="0">
                <a:latin typeface="+mn-lt"/>
              </a:rPr>
              <a:t>Ofereceu um banquete com a manteiga e coalhada que havia sido preparada (v.8).</a:t>
            </a:r>
            <a:r>
              <a:rPr lang="pt-BR" sz="4800" b="1" dirty="0">
                <a:latin typeface="+mn-lt"/>
              </a:rPr>
              <a:t> </a:t>
            </a:r>
          </a:p>
          <a:p>
            <a:pPr marL="571500" indent="-571500" fontAlgn="base">
              <a:buFontTx/>
              <a:buChar char="-"/>
            </a:pPr>
            <a:endParaRPr lang="pt-BR" sz="4800" b="1" dirty="0">
              <a:latin typeface="+mn-lt"/>
            </a:endParaRPr>
          </a:p>
          <a:p>
            <a:pPr algn="ctr" fontAlgn="base"/>
            <a:r>
              <a:rPr lang="pt-BR" sz="4800" b="1" dirty="0">
                <a:latin typeface="+mn-lt"/>
              </a:rPr>
              <a:t>QUANTA GENEROSIDADE!</a:t>
            </a:r>
          </a:p>
        </p:txBody>
      </p:sp>
    </p:spTree>
    <p:extLst>
      <p:ext uri="{BB962C8B-B14F-4D97-AF65-F5344CB8AC3E}">
        <p14:creationId xmlns:p14="http://schemas.microsoft.com/office/powerpoint/2010/main" val="3992583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id="{6052048C-B823-7387-32BA-A23E03ECAB56}"/>
              </a:ext>
            </a:extLst>
          </p:cNvPr>
          <p:cNvSpPr/>
          <p:nvPr/>
        </p:nvSpPr>
        <p:spPr>
          <a:xfrm>
            <a:off x="0" y="0"/>
            <a:ext cx="12167616" cy="685554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pt-BR" dirty="0"/>
          </a:p>
        </p:txBody>
      </p:sp>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65702" y="6096000"/>
            <a:ext cx="1467678" cy="467147"/>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2728693"/>
            <a:ext cx="12192000"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kumimoji="0" lang="pt-BR"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br>
            <a:endParaRPr lang="pt-BR" dirty="0">
              <a:latin typeface="+mn-lt"/>
            </a:endParaRPr>
          </a:p>
        </p:txBody>
      </p:sp>
      <p:sp>
        <p:nvSpPr>
          <p:cNvPr id="8" name="Título 1">
            <a:extLst>
              <a:ext uri="{FF2B5EF4-FFF2-40B4-BE49-F238E27FC236}">
                <a16:creationId xmlns:a16="http://schemas.microsoft.com/office/drawing/2014/main" id="{9387DF88-9816-438F-BF8C-F9EB9A8103D3}"/>
              </a:ext>
            </a:extLst>
          </p:cNvPr>
          <p:cNvSpPr txBox="1">
            <a:spLocks/>
          </p:cNvSpPr>
          <p:nvPr/>
        </p:nvSpPr>
        <p:spPr>
          <a:xfrm>
            <a:off x="0" y="3110473"/>
            <a:ext cx="12192000"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6000" b="1" dirty="0">
                <a:latin typeface="+mn-lt"/>
              </a:rPr>
              <a:t>Ser generoso é dar o melhor e nunca a sobra, com alegria, sem pesar,</a:t>
            </a:r>
          </a:p>
          <a:p>
            <a:pPr algn="ctr"/>
            <a:r>
              <a:rPr lang="pt-BR" sz="6000" b="1" dirty="0">
                <a:latin typeface="+mn-lt"/>
              </a:rPr>
              <a:t> com liberalidade e bondade!</a:t>
            </a:r>
          </a:p>
          <a:p>
            <a:pPr algn="ctr"/>
            <a:r>
              <a:rPr lang="pt-BR" sz="6000" b="1" dirty="0">
                <a:latin typeface="+mn-lt"/>
              </a:rPr>
              <a:t>Abraão deu o melhor que tinha. </a:t>
            </a:r>
          </a:p>
        </p:txBody>
      </p:sp>
    </p:spTree>
    <p:extLst>
      <p:ext uri="{BB962C8B-B14F-4D97-AF65-F5344CB8AC3E}">
        <p14:creationId xmlns:p14="http://schemas.microsoft.com/office/powerpoint/2010/main" val="19179429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Cruz, Pôr Do Sol, Humildade, Devoção, Silhueta, Humano">
            <a:extLst>
              <a:ext uri="{FF2B5EF4-FFF2-40B4-BE49-F238E27FC236}">
                <a16:creationId xmlns:a16="http://schemas.microsoft.com/office/drawing/2014/main" id="{5CA1EAF6-49AD-425D-99F5-4440CE644F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836"/>
            <a:ext cx="12207312" cy="405638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65702" y="6096000"/>
            <a:ext cx="1467678" cy="467147"/>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4547446"/>
            <a:ext cx="12207312" cy="10366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pt-BR" sz="5400" b="1" dirty="0">
                <a:solidFill>
                  <a:schemeClr val="bg1"/>
                </a:solidFill>
                <a:latin typeface="+mn-lt"/>
              </a:rPr>
              <a:t>DEUS NOS DEU O MELHOR: JESUS!</a:t>
            </a:r>
            <a:endParaRPr kumimoji="0" lang="pt-BR" sz="6000" b="1" i="0" u="none" strike="noStrike" kern="1200" normalizeH="0" baseline="0" noProof="0" dirty="0">
              <a:ln w="0"/>
              <a:solidFill>
                <a:schemeClr val="bg1"/>
              </a:solidFill>
              <a:effectLst>
                <a:outerShdw blurRad="38100" dist="19050" dir="2700000" algn="tl" rotWithShape="0">
                  <a:schemeClr val="dk1">
                    <a:alpha val="40000"/>
                  </a:schemeClr>
                </a:outerShdw>
              </a:effectLst>
              <a:uLnTx/>
              <a:uFillTx/>
              <a:latin typeface="+mn-lt"/>
            </a:endParaRPr>
          </a:p>
        </p:txBody>
      </p:sp>
    </p:spTree>
    <p:extLst>
      <p:ext uri="{BB962C8B-B14F-4D97-AF65-F5344CB8AC3E}">
        <p14:creationId xmlns:p14="http://schemas.microsoft.com/office/powerpoint/2010/main" val="30786903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Cruz, Pôr Do Sol, Humildade, Devoção, Silhueta, Humano">
            <a:extLst>
              <a:ext uri="{FF2B5EF4-FFF2-40B4-BE49-F238E27FC236}">
                <a16:creationId xmlns:a16="http://schemas.microsoft.com/office/drawing/2014/main" id="{5CA1EAF6-49AD-425D-99F5-4440CE644F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836"/>
            <a:ext cx="12207312" cy="405638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65702" y="6096000"/>
            <a:ext cx="1467678" cy="467147"/>
          </a:xfrm>
          <a:prstGeom prst="rect">
            <a:avLst/>
          </a:prstGeom>
        </p:spPr>
      </p:pic>
      <p:sp>
        <p:nvSpPr>
          <p:cNvPr id="5" name="Título 1">
            <a:extLst>
              <a:ext uri="{FF2B5EF4-FFF2-40B4-BE49-F238E27FC236}">
                <a16:creationId xmlns:a16="http://schemas.microsoft.com/office/drawing/2014/main" id="{530DD5E9-DDEB-4F8F-BEDE-2BE57B5042DA}"/>
              </a:ext>
            </a:extLst>
          </p:cNvPr>
          <p:cNvSpPr txBox="1">
            <a:spLocks/>
          </p:cNvSpPr>
          <p:nvPr/>
        </p:nvSpPr>
        <p:spPr>
          <a:xfrm>
            <a:off x="0" y="4547446"/>
            <a:ext cx="12207312" cy="10366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pt-BR" sz="8000" b="1" i="0" u="none" strike="noStrike" kern="1200" normalizeH="0" baseline="0" noProof="0" dirty="0">
                <a:ln w="0"/>
                <a:solidFill>
                  <a:schemeClr val="bg1"/>
                </a:solidFill>
                <a:effectLst>
                  <a:outerShdw blurRad="38100" dist="19050" dir="2700000" algn="tl" rotWithShape="0">
                    <a:schemeClr val="dk1">
                      <a:alpha val="40000"/>
                    </a:schemeClr>
                  </a:outerShdw>
                </a:effectLst>
                <a:uLnTx/>
                <a:uFillTx/>
                <a:latin typeface="+mn-lt"/>
                <a:ea typeface="+mj-ea"/>
                <a:cs typeface="+mj-cs"/>
              </a:rPr>
              <a:t>Qual tem sido sua generosidade</a:t>
            </a:r>
            <a:r>
              <a:rPr lang="pt-BR" sz="8000" b="1" dirty="0">
                <a:ln w="0"/>
                <a:solidFill>
                  <a:schemeClr val="bg1"/>
                </a:solidFill>
                <a:effectLst>
                  <a:outerShdw blurRad="38100" dist="19050" dir="2700000" algn="tl" rotWithShape="0">
                    <a:schemeClr val="dk1">
                      <a:alpha val="40000"/>
                    </a:schemeClr>
                  </a:outerShdw>
                </a:effectLst>
                <a:latin typeface="+mn-lt"/>
              </a:rPr>
              <a:t> no</a:t>
            </a:r>
            <a:r>
              <a:rPr kumimoji="0" lang="pt-BR" sz="8000" b="1" i="0" u="none" strike="noStrike" kern="1200" normalizeH="0" baseline="0" noProof="0" dirty="0">
                <a:ln w="0"/>
                <a:solidFill>
                  <a:schemeClr val="bg1"/>
                </a:solidFill>
                <a:effectLst>
                  <a:outerShdw blurRad="38100" dist="19050" dir="2700000" algn="tl" rotWithShape="0">
                    <a:schemeClr val="dk1">
                      <a:alpha val="40000"/>
                    </a:schemeClr>
                  </a:outerShdw>
                </a:effectLst>
                <a:uLnTx/>
                <a:uFillTx/>
                <a:latin typeface="+mn-lt"/>
                <a:ea typeface="+mj-ea"/>
                <a:cs typeface="+mj-cs"/>
              </a:rPr>
              <a:t> servir?</a:t>
            </a:r>
            <a:endParaRPr kumimoji="0" lang="pt-BR" sz="4800" b="1" i="0" u="none" strike="noStrike" kern="1200" normalizeH="0" baseline="0" noProof="0" dirty="0">
              <a:ln w="0"/>
              <a:solidFill>
                <a:schemeClr val="bg1"/>
              </a:solidFill>
              <a:effectLst>
                <a:outerShdw blurRad="38100" dist="19050" dir="2700000" algn="tl" rotWithShape="0">
                  <a:schemeClr val="dk1">
                    <a:alpha val="40000"/>
                  </a:schemeClr>
                </a:outerShdw>
              </a:effectLst>
              <a:uLnTx/>
              <a:uFillTx/>
              <a:latin typeface="+mn-lt"/>
            </a:endParaRPr>
          </a:p>
        </p:txBody>
      </p:sp>
    </p:spTree>
    <p:extLst>
      <p:ext uri="{BB962C8B-B14F-4D97-AF65-F5344CB8AC3E}">
        <p14:creationId xmlns:p14="http://schemas.microsoft.com/office/powerpoint/2010/main" val="35807178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1D726A72-24A7-1F5B-2A4B-E143FD36E534}"/>
              </a:ext>
            </a:extLst>
          </p:cNvPr>
          <p:cNvSpPr/>
          <p:nvPr/>
        </p:nvSpPr>
        <p:spPr>
          <a:xfrm>
            <a:off x="0" y="0"/>
            <a:ext cx="12167616" cy="685554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pt-BR" dirty="0"/>
          </a:p>
        </p:txBody>
      </p:sp>
      <p:sp>
        <p:nvSpPr>
          <p:cNvPr id="7" name="Título 1">
            <a:extLst>
              <a:ext uri="{FF2B5EF4-FFF2-40B4-BE49-F238E27FC236}">
                <a16:creationId xmlns:a16="http://schemas.microsoft.com/office/drawing/2014/main" id="{BD73C77C-1583-4B78-BD89-28BB98971F3B}"/>
              </a:ext>
            </a:extLst>
          </p:cNvPr>
          <p:cNvSpPr txBox="1">
            <a:spLocks/>
          </p:cNvSpPr>
          <p:nvPr/>
        </p:nvSpPr>
        <p:spPr>
          <a:xfrm>
            <a:off x="260298" y="2417347"/>
            <a:ext cx="11490977" cy="82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br>
              <a:rPr kumimoji="0" lang="pt-BR" sz="72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br>
            <a:r>
              <a:rPr kumimoji="0" lang="pt-BR" sz="72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t>1. </a:t>
            </a:r>
            <a:r>
              <a:rPr lang="pt-BR" sz="7200" b="1" dirty="0">
                <a:ln w="0"/>
                <a:effectLst>
                  <a:outerShdw blurRad="38100" dist="19050" dir="2700000" algn="tl" rotWithShape="0">
                    <a:schemeClr val="dk1">
                      <a:alpha val="40000"/>
                    </a:schemeClr>
                  </a:outerShdw>
                </a:effectLst>
                <a:latin typeface="+mn-lt"/>
              </a:rPr>
              <a:t>Disposição no </a:t>
            </a:r>
            <a:r>
              <a:rPr kumimoji="0" lang="pt-BR" sz="72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t>Servir!</a:t>
            </a:r>
          </a:p>
          <a:p>
            <a:pPr marL="0" marR="0" lvl="0" indent="0" defTabSz="914400" rtl="0" eaLnBrk="1" fontAlgn="auto" latinLnBrk="0" hangingPunct="1">
              <a:lnSpc>
                <a:spcPct val="90000"/>
              </a:lnSpc>
              <a:spcBef>
                <a:spcPct val="0"/>
              </a:spcBef>
              <a:spcAft>
                <a:spcPts val="0"/>
              </a:spcAft>
              <a:buClrTx/>
              <a:buSzTx/>
              <a:buFontTx/>
              <a:buNone/>
              <a:tabLst/>
              <a:defRPr/>
            </a:pPr>
            <a:r>
              <a:rPr lang="pt-BR" sz="7200" b="1" dirty="0">
                <a:ln w="0"/>
                <a:effectLst>
                  <a:outerShdw blurRad="38100" dist="19050" dir="2700000" algn="tl" rotWithShape="0">
                    <a:schemeClr val="dk1">
                      <a:alpha val="40000"/>
                    </a:schemeClr>
                  </a:outerShdw>
                </a:effectLst>
                <a:latin typeface="+mn-lt"/>
              </a:rPr>
              <a:t>2. Humildade no Servir!</a:t>
            </a:r>
          </a:p>
          <a:p>
            <a:pPr marL="0" marR="0" lvl="0" indent="0" defTabSz="914400" rtl="0" eaLnBrk="1" fontAlgn="auto" latinLnBrk="0" hangingPunct="1">
              <a:lnSpc>
                <a:spcPct val="90000"/>
              </a:lnSpc>
              <a:spcBef>
                <a:spcPct val="0"/>
              </a:spcBef>
              <a:spcAft>
                <a:spcPts val="0"/>
              </a:spcAft>
              <a:buClrTx/>
              <a:buSzTx/>
              <a:buFontTx/>
              <a:buNone/>
              <a:tabLst/>
              <a:defRPr/>
            </a:pPr>
            <a:r>
              <a:rPr kumimoji="0" lang="pt-BR" sz="7200"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rPr>
              <a:t>3. Generosidade no Servir!</a:t>
            </a:r>
            <a:endParaRPr kumimoji="0" lang="pt-BR" b="1" i="0" u="none" strike="noStrike" kern="1200" normalizeH="0" baseline="0" noProof="0" dirty="0">
              <a:ln w="0"/>
              <a:effectLst>
                <a:outerShdw blurRad="38100" dist="19050" dir="2700000" algn="tl" rotWithShape="0">
                  <a:schemeClr val="dk1">
                    <a:alpha val="40000"/>
                  </a:schemeClr>
                </a:outerShdw>
              </a:effectLst>
              <a:uLnTx/>
              <a:uFillTx/>
              <a:latin typeface="+mn-lt"/>
              <a:ea typeface="+mj-ea"/>
              <a:cs typeface="+mj-cs"/>
            </a:endParaRPr>
          </a:p>
        </p:txBody>
      </p:sp>
    </p:spTree>
    <p:extLst>
      <p:ext uri="{BB962C8B-B14F-4D97-AF65-F5344CB8AC3E}">
        <p14:creationId xmlns:p14="http://schemas.microsoft.com/office/powerpoint/2010/main" val="14709284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Cruz, Pôr Do Sol, Humildade, Devoção, Silhueta, Humano">
            <a:extLst>
              <a:ext uri="{FF2B5EF4-FFF2-40B4-BE49-F238E27FC236}">
                <a16:creationId xmlns:a16="http://schemas.microsoft.com/office/drawing/2014/main" id="{5CA1EAF6-49AD-425D-99F5-4440CE644F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836"/>
            <a:ext cx="12207312" cy="405638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65702" y="6096000"/>
            <a:ext cx="1467678" cy="467147"/>
          </a:xfrm>
          <a:prstGeom prst="rect">
            <a:avLst/>
          </a:prstGeom>
        </p:spPr>
      </p:pic>
      <p:sp>
        <p:nvSpPr>
          <p:cNvPr id="11" name="Título 1">
            <a:extLst>
              <a:ext uri="{FF2B5EF4-FFF2-40B4-BE49-F238E27FC236}">
                <a16:creationId xmlns:a16="http://schemas.microsoft.com/office/drawing/2014/main" id="{49671F1B-48BF-460A-A7B9-5D68E10D69A5}"/>
              </a:ext>
            </a:extLst>
          </p:cNvPr>
          <p:cNvSpPr txBox="1">
            <a:spLocks/>
          </p:cNvSpPr>
          <p:nvPr/>
        </p:nvSpPr>
        <p:spPr>
          <a:xfrm>
            <a:off x="0" y="4720440"/>
            <a:ext cx="12207312" cy="10366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pt-BR" dirty="0">
                <a:solidFill>
                  <a:schemeClr val="bg1"/>
                </a:solidFill>
                <a:latin typeface="+mn-lt"/>
              </a:rPr>
              <a:t>“E tudo quanto fizerdes, fazei-o de todo o coração, como ao Senhor, e não aos homens, sabendo que recebereis do Senhor o galardão da herança, </a:t>
            </a:r>
          </a:p>
          <a:p>
            <a:pPr algn="ctr">
              <a:defRPr/>
            </a:pPr>
            <a:r>
              <a:rPr lang="pt-BR" dirty="0">
                <a:solidFill>
                  <a:schemeClr val="bg1"/>
                </a:solidFill>
                <a:latin typeface="+mn-lt"/>
              </a:rPr>
              <a:t>porque a Cristo, o Senhor, servis.” </a:t>
            </a:r>
          </a:p>
          <a:p>
            <a:pPr algn="ctr">
              <a:defRPr/>
            </a:pPr>
            <a:r>
              <a:rPr lang="pt-BR" dirty="0">
                <a:solidFill>
                  <a:schemeClr val="bg1"/>
                </a:solidFill>
                <a:latin typeface="+mn-lt"/>
                <a:hlinkClick r:id="rId5">
                  <a:extLst>
                    <a:ext uri="{A12FA001-AC4F-418D-AE19-62706E023703}">
                      <ahyp:hlinkClr xmlns:ahyp="http://schemas.microsoft.com/office/drawing/2018/hyperlinkcolor" val="tx"/>
                    </a:ext>
                  </a:extLst>
                </a:hlinkClick>
              </a:rPr>
              <a:t>Colossenses 3:23,24</a:t>
            </a:r>
            <a:endParaRPr lang="pt-BR" dirty="0">
              <a:solidFill>
                <a:schemeClr val="bg1"/>
              </a:solidFill>
              <a:latin typeface="+mn-lt"/>
            </a:endParaRPr>
          </a:p>
          <a:p>
            <a:pPr lvl="0" algn="ctr">
              <a:defRPr/>
            </a:pPr>
            <a:endParaRPr kumimoji="0" lang="pt-BR" b="1" i="0" u="none" strike="noStrike" kern="1200" normalizeH="0" baseline="0" noProof="0" dirty="0">
              <a:ln w="0"/>
              <a:solidFill>
                <a:schemeClr val="bg1"/>
              </a:solidFill>
              <a:effectLst>
                <a:outerShdw blurRad="38100" dist="19050" dir="2700000" algn="tl" rotWithShape="0">
                  <a:schemeClr val="dk1">
                    <a:alpha val="40000"/>
                  </a:schemeClr>
                </a:outerShdw>
              </a:effectLst>
              <a:uLnTx/>
              <a:uFillTx/>
              <a:latin typeface="+mn-lt"/>
            </a:endParaRPr>
          </a:p>
        </p:txBody>
      </p:sp>
    </p:spTree>
    <p:extLst>
      <p:ext uri="{BB962C8B-B14F-4D97-AF65-F5344CB8AC3E}">
        <p14:creationId xmlns:p14="http://schemas.microsoft.com/office/powerpoint/2010/main" val="198935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Cruz, Pôr Do Sol, Humildade, Devoção, Silhueta, Humano">
            <a:extLst>
              <a:ext uri="{FF2B5EF4-FFF2-40B4-BE49-F238E27FC236}">
                <a16:creationId xmlns:a16="http://schemas.microsoft.com/office/drawing/2014/main" id="{5CA1EAF6-49AD-425D-99F5-4440CE644F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836"/>
            <a:ext cx="12207312" cy="405638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m 9">
            <a:extLst>
              <a:ext uri="{FF2B5EF4-FFF2-40B4-BE49-F238E27FC236}">
                <a16:creationId xmlns:a16="http://schemas.microsoft.com/office/drawing/2014/main" id="{90C08BCF-7810-4F3F-899D-50B773C1F1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65702" y="6096000"/>
            <a:ext cx="1467678" cy="467147"/>
          </a:xfrm>
          <a:prstGeom prst="rect">
            <a:avLst/>
          </a:prstGeom>
        </p:spPr>
      </p:pic>
      <p:sp>
        <p:nvSpPr>
          <p:cNvPr id="5" name="Título 1">
            <a:extLst>
              <a:ext uri="{FF2B5EF4-FFF2-40B4-BE49-F238E27FC236}">
                <a16:creationId xmlns:a16="http://schemas.microsoft.com/office/drawing/2014/main" id="{FDB6B8A3-15D2-4ACB-B726-D363ABC94A60}"/>
              </a:ext>
            </a:extLst>
          </p:cNvPr>
          <p:cNvSpPr txBox="1">
            <a:spLocks/>
          </p:cNvSpPr>
          <p:nvPr/>
        </p:nvSpPr>
        <p:spPr>
          <a:xfrm>
            <a:off x="0" y="4572159"/>
            <a:ext cx="12207312" cy="10366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pt-BR" sz="8000" b="1" dirty="0">
                <a:ln w="0"/>
                <a:solidFill>
                  <a:schemeClr val="bg1"/>
                </a:solidFill>
                <a:effectLst>
                  <a:outerShdw blurRad="38100" dist="19050" dir="2700000" algn="tl" rotWithShape="0">
                    <a:schemeClr val="dk1">
                      <a:alpha val="40000"/>
                    </a:schemeClr>
                  </a:outerShdw>
                </a:effectLst>
                <a:latin typeface="+mn-lt"/>
              </a:rPr>
              <a:t>Sejamos s</a:t>
            </a:r>
            <a:r>
              <a:rPr kumimoji="0" lang="pt-BR" sz="8000" b="1" i="0" u="none" strike="noStrike" kern="1200" normalizeH="0" baseline="0" noProof="0" dirty="0" err="1">
                <a:ln w="0"/>
                <a:solidFill>
                  <a:schemeClr val="bg1"/>
                </a:solidFill>
                <a:effectLst>
                  <a:outerShdw blurRad="38100" dist="19050" dir="2700000" algn="tl" rotWithShape="0">
                    <a:schemeClr val="dk1">
                      <a:alpha val="40000"/>
                    </a:schemeClr>
                  </a:outerShdw>
                </a:effectLst>
                <a:uLnTx/>
                <a:uFillTx/>
                <a:latin typeface="+mn-lt"/>
                <a:ea typeface="+mj-ea"/>
                <a:cs typeface="+mj-cs"/>
              </a:rPr>
              <a:t>ervos</a:t>
            </a:r>
            <a:r>
              <a:rPr kumimoji="0" lang="pt-BR" sz="8000" b="1" i="0" u="none" strike="noStrike" kern="1200" normalizeH="0" baseline="0" noProof="0" dirty="0">
                <a:ln w="0"/>
                <a:solidFill>
                  <a:schemeClr val="bg1"/>
                </a:solidFill>
                <a:effectLst>
                  <a:outerShdw blurRad="38100" dist="19050" dir="2700000" algn="tl" rotWithShape="0">
                    <a:schemeClr val="dk1">
                      <a:alpha val="40000"/>
                    </a:schemeClr>
                  </a:outerShdw>
                </a:effectLst>
                <a:uLnTx/>
                <a:uFillTx/>
                <a:latin typeface="+mn-lt"/>
                <a:ea typeface="+mj-ea"/>
                <a:cs typeface="+mj-cs"/>
              </a:rPr>
              <a:t> dos servos do Supremo Servo: JESUS!</a:t>
            </a:r>
            <a:endParaRPr kumimoji="0" lang="pt-BR" sz="4800" b="1" i="0" u="none" strike="noStrike" kern="1200" normalizeH="0" baseline="0" noProof="0" dirty="0">
              <a:ln w="0"/>
              <a:solidFill>
                <a:schemeClr val="bg1"/>
              </a:solidFill>
              <a:effectLst>
                <a:outerShdw blurRad="38100" dist="19050" dir="2700000" algn="tl" rotWithShape="0">
                  <a:schemeClr val="dk1">
                    <a:alpha val="40000"/>
                  </a:schemeClr>
                </a:outerShdw>
              </a:effectLst>
              <a:uLnTx/>
              <a:uFillTx/>
              <a:latin typeface="+mn-lt"/>
            </a:endParaRPr>
          </a:p>
        </p:txBody>
      </p:sp>
    </p:spTree>
    <p:extLst>
      <p:ext uri="{BB962C8B-B14F-4D97-AF65-F5344CB8AC3E}">
        <p14:creationId xmlns:p14="http://schemas.microsoft.com/office/powerpoint/2010/main" val="2606196950"/>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786</TotalTime>
  <Words>2129</Words>
  <Application>Microsoft Office PowerPoint</Application>
  <PresentationFormat>Widescreen</PresentationFormat>
  <Paragraphs>161</Paragraphs>
  <Slides>21</Slides>
  <Notes>21</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21</vt:i4>
      </vt:variant>
    </vt:vector>
  </HeadingPairs>
  <TitlesOfParts>
    <vt:vector size="25" baseType="lpstr">
      <vt:lpstr>Arial</vt:lpstr>
      <vt:lpstr>Calibri</vt:lpstr>
      <vt:lpstr>Calibri Light</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Silvana Santos Pereira Martines</dc:creator>
  <cp:lastModifiedBy>Silvana Santos Pereira Martines</cp:lastModifiedBy>
  <cp:revision>4</cp:revision>
  <dcterms:created xsi:type="dcterms:W3CDTF">2020-06-29T11:39:49Z</dcterms:created>
  <dcterms:modified xsi:type="dcterms:W3CDTF">2026-03-06T22:12:05Z</dcterms:modified>
</cp:coreProperties>
</file>