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5" r:id="rId2"/>
    <p:sldId id="270" r:id="rId3"/>
    <p:sldId id="271" r:id="rId4"/>
    <p:sldId id="269" r:id="rId5"/>
    <p:sldId id="272" r:id="rId6"/>
    <p:sldId id="273" r:id="rId7"/>
    <p:sldId id="274" r:id="rId8"/>
    <p:sldId id="275" r:id="rId9"/>
    <p:sldId id="266" r:id="rId10"/>
    <p:sldId id="276" r:id="rId11"/>
    <p:sldId id="258" r:id="rId12"/>
    <p:sldId id="259" r:id="rId13"/>
    <p:sldId id="316" r:id="rId14"/>
    <p:sldId id="317" r:id="rId15"/>
    <p:sldId id="318" r:id="rId16"/>
    <p:sldId id="321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BA61E-3230-4943-B524-18F464400DD4}" v="3" dt="2020-07-06T18:35:39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73" autoAdjust="0"/>
    <p:restoredTop sz="73962" autoAdjust="0"/>
  </p:normalViewPr>
  <p:slideViewPr>
    <p:cSldViewPr snapToGrid="0">
      <p:cViewPr varScale="1">
        <p:scale>
          <a:sx n="63" d="100"/>
          <a:sy n="63" d="100"/>
        </p:scale>
        <p:origin x="89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Santos Pereira Martines" userId="a33a273eb8586941" providerId="LiveId" clId="{385BA61E-3230-4943-B524-18F464400DD4}"/>
    <pc:docChg chg="undo redo custSel modSld">
      <pc:chgData name="Silvana Santos Pereira Martines" userId="a33a273eb8586941" providerId="LiveId" clId="{385BA61E-3230-4943-B524-18F464400DD4}" dt="2020-07-06T18:35:45.417" v="3782" actId="20577"/>
      <pc:docMkLst>
        <pc:docMk/>
      </pc:docMkLst>
      <pc:sldChg chg="modNotesTx">
        <pc:chgData name="Silvana Santos Pereira Martines" userId="a33a273eb8586941" providerId="LiveId" clId="{385BA61E-3230-4943-B524-18F464400DD4}" dt="2020-07-06T00:27:27.133" v="2212" actId="6549"/>
        <pc:sldMkLst>
          <pc:docMk/>
          <pc:sldMk cId="1966338384" sldId="258"/>
        </pc:sldMkLst>
      </pc:sldChg>
      <pc:sldChg chg="modSp mod modNotesTx">
        <pc:chgData name="Silvana Santos Pereira Martines" userId="a33a273eb8586941" providerId="LiveId" clId="{385BA61E-3230-4943-B524-18F464400DD4}" dt="2020-07-06T00:59:24.097" v="3778" actId="20577"/>
        <pc:sldMkLst>
          <pc:docMk/>
          <pc:sldMk cId="4033440757" sldId="259"/>
        </pc:sldMkLst>
        <pc:spChg chg="mod">
          <ac:chgData name="Silvana Santos Pereira Martines" userId="a33a273eb8586941" providerId="LiveId" clId="{385BA61E-3230-4943-B524-18F464400DD4}" dt="2020-07-06T00:59:24.097" v="3778" actId="20577"/>
          <ac:spMkLst>
            <pc:docMk/>
            <pc:sldMk cId="4033440757" sldId="259"/>
            <ac:spMk id="7" creationId="{E1DB4026-A163-4E23-9441-A4A753FDF657}"/>
          </ac:spMkLst>
        </pc:spChg>
      </pc:sldChg>
      <pc:sldChg chg="modSp mod modNotesTx">
        <pc:chgData name="Silvana Santos Pereira Martines" userId="a33a273eb8586941" providerId="LiveId" clId="{385BA61E-3230-4943-B524-18F464400DD4}" dt="2020-07-06T18:35:45.417" v="3782" actId="20577"/>
        <pc:sldMkLst>
          <pc:docMk/>
          <pc:sldMk cId="2813179784" sldId="265"/>
        </pc:sldMkLst>
        <pc:spChg chg="mod">
          <ac:chgData name="Silvana Santos Pereira Martines" userId="a33a273eb8586941" providerId="LiveId" clId="{385BA61E-3230-4943-B524-18F464400DD4}" dt="2020-07-06T00:50:13.109" v="3748" actId="6549"/>
          <ac:spMkLst>
            <pc:docMk/>
            <pc:sldMk cId="2813179784" sldId="265"/>
            <ac:spMk id="13" creationId="{4976B808-595E-4337-B839-76B27E252CC0}"/>
          </ac:spMkLst>
        </pc:spChg>
      </pc:sldChg>
      <pc:sldChg chg="modNotesTx">
        <pc:chgData name="Silvana Santos Pereira Martines" userId="a33a273eb8586941" providerId="LiveId" clId="{385BA61E-3230-4943-B524-18F464400DD4}" dt="2020-07-06T00:22:49.787" v="1884" actId="20577"/>
        <pc:sldMkLst>
          <pc:docMk/>
          <pc:sldMk cId="418165806" sldId="266"/>
        </pc:sldMkLst>
      </pc:sldChg>
      <pc:sldChg chg="delSp modSp mod modNotesTx">
        <pc:chgData name="Silvana Santos Pereira Martines" userId="a33a273eb8586941" providerId="LiveId" clId="{385BA61E-3230-4943-B524-18F464400DD4}" dt="2020-07-06T00:12:49.024" v="1084"/>
        <pc:sldMkLst>
          <pc:docMk/>
          <pc:sldMk cId="694535250" sldId="269"/>
        </pc:sldMkLst>
        <pc:spChg chg="del mod">
          <ac:chgData name="Silvana Santos Pereira Martines" userId="a33a273eb8586941" providerId="LiveId" clId="{385BA61E-3230-4943-B524-18F464400DD4}" dt="2020-07-06T00:12:49.024" v="1084"/>
          <ac:spMkLst>
            <pc:docMk/>
            <pc:sldMk cId="694535250" sldId="269"/>
            <ac:spMk id="6" creationId="{F0175ADB-2373-4B8E-BFA9-C75A84B26BC9}"/>
          </ac:spMkLst>
        </pc:spChg>
      </pc:sldChg>
      <pc:sldChg chg="modNotesTx">
        <pc:chgData name="Silvana Santos Pereira Martines" userId="a33a273eb8586941" providerId="LiveId" clId="{385BA61E-3230-4943-B524-18F464400DD4}" dt="2020-07-06T00:01:35.622" v="41" actId="20577"/>
        <pc:sldMkLst>
          <pc:docMk/>
          <pc:sldMk cId="22837373" sldId="270"/>
        </pc:sldMkLst>
      </pc:sldChg>
      <pc:sldChg chg="modNotesTx">
        <pc:chgData name="Silvana Santos Pereira Martines" userId="a33a273eb8586941" providerId="LiveId" clId="{385BA61E-3230-4943-B524-18F464400DD4}" dt="2020-07-06T00:52:37.193" v="3758" actId="20577"/>
        <pc:sldMkLst>
          <pc:docMk/>
          <pc:sldMk cId="1331199056" sldId="271"/>
        </pc:sldMkLst>
      </pc:sldChg>
      <pc:sldChg chg="modNotesTx">
        <pc:chgData name="Silvana Santos Pereira Martines" userId="a33a273eb8586941" providerId="LiveId" clId="{385BA61E-3230-4943-B524-18F464400DD4}" dt="2020-07-06T00:55:58.291" v="3760" actId="20577"/>
        <pc:sldMkLst>
          <pc:docMk/>
          <pc:sldMk cId="1702258761" sldId="272"/>
        </pc:sldMkLst>
      </pc:sldChg>
      <pc:sldChg chg="modNotesTx">
        <pc:chgData name="Silvana Santos Pereira Martines" userId="a33a273eb8586941" providerId="LiveId" clId="{385BA61E-3230-4943-B524-18F464400DD4}" dt="2020-07-06T00:15:52.536" v="1290" actId="20577"/>
        <pc:sldMkLst>
          <pc:docMk/>
          <pc:sldMk cId="2073429940" sldId="273"/>
        </pc:sldMkLst>
      </pc:sldChg>
      <pc:sldChg chg="modNotesTx">
        <pc:chgData name="Silvana Santos Pereira Martines" userId="a33a273eb8586941" providerId="LiveId" clId="{385BA61E-3230-4943-B524-18F464400DD4}" dt="2020-07-06T00:19:20.410" v="1582" actId="20577"/>
        <pc:sldMkLst>
          <pc:docMk/>
          <pc:sldMk cId="2614409876" sldId="275"/>
        </pc:sldMkLst>
      </pc:sldChg>
      <pc:sldChg chg="modNotesTx">
        <pc:chgData name="Silvana Santos Pereira Martines" userId="a33a273eb8586941" providerId="LiveId" clId="{385BA61E-3230-4943-B524-18F464400DD4}" dt="2020-07-06T00:26:15.168" v="2116" actId="20577"/>
        <pc:sldMkLst>
          <pc:docMk/>
          <pc:sldMk cId="3824486503" sldId="276"/>
        </pc:sldMkLst>
      </pc:sldChg>
      <pc:sldChg chg="modNotesTx">
        <pc:chgData name="Silvana Santos Pereira Martines" userId="a33a273eb8586941" providerId="LiveId" clId="{385BA61E-3230-4943-B524-18F464400DD4}" dt="2020-07-06T00:37:04.077" v="3023" actId="6549"/>
        <pc:sldMkLst>
          <pc:docMk/>
          <pc:sldMk cId="1221159493" sldId="316"/>
        </pc:sldMkLst>
      </pc:sldChg>
      <pc:sldChg chg="modNotesTx">
        <pc:chgData name="Silvana Santos Pereira Martines" userId="a33a273eb8586941" providerId="LiveId" clId="{385BA61E-3230-4943-B524-18F464400DD4}" dt="2020-07-06T00:37:52.614" v="3110" actId="20577"/>
        <pc:sldMkLst>
          <pc:docMk/>
          <pc:sldMk cId="4032749393" sldId="317"/>
        </pc:sldMkLst>
      </pc:sldChg>
      <pc:sldChg chg="modNotesTx">
        <pc:chgData name="Silvana Santos Pereira Martines" userId="a33a273eb8586941" providerId="LiveId" clId="{385BA61E-3230-4943-B524-18F464400DD4}" dt="2020-07-06T00:40:04.723" v="3170" actId="6549"/>
        <pc:sldMkLst>
          <pc:docMk/>
          <pc:sldMk cId="506426901" sldId="318"/>
        </pc:sldMkLst>
      </pc:sldChg>
      <pc:sldChg chg="modNotesTx">
        <pc:chgData name="Silvana Santos Pereira Martines" userId="a33a273eb8586941" providerId="LiveId" clId="{385BA61E-3230-4943-B524-18F464400DD4}" dt="2020-07-06T00:44:46.439" v="3741" actId="20577"/>
        <pc:sldMkLst>
          <pc:docMk/>
          <pc:sldMk cId="2804807435" sldId="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62911-9DEC-4B4D-B292-E78AE7550F0A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1F08E-E766-40FA-A0A4-059A49D5A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46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ESTUDO PARA O PROMOTOR FAZER COM O CONSELHO MISSIONÁRIO.</a:t>
            </a:r>
            <a:endParaRPr lang="pt-B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baseline="0" dirty="0"/>
          </a:p>
          <a:p>
            <a:r>
              <a:rPr lang="pt-BR" baseline="0" dirty="0"/>
              <a:t>Sem dúvidas esse é um grande desafio! Mobilizar não é uma missão fácil! </a:t>
            </a:r>
          </a:p>
          <a:p>
            <a:endParaRPr lang="pt-BR" baseline="0" dirty="0"/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Muitas vezes compartimentamos a missão e tratamos quem fica apenas com a responsabilidade de sustentar e os que vão apenas com a responsabilidade de fazer discípulos. </a:t>
            </a:r>
          </a:p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800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aseline="0" dirty="0"/>
              <a:t>Qual é a missão da Igreja de Cristo?</a:t>
            </a:r>
          </a:p>
          <a:p>
            <a:endParaRPr lang="pt-BR" baseline="0" dirty="0"/>
          </a:p>
          <a:p>
            <a:r>
              <a:rPr lang="pt-BR" baseline="0" dirty="0"/>
              <a:t>(Deixe os irmãos responderem)</a:t>
            </a:r>
          </a:p>
          <a:p>
            <a:endParaRPr lang="pt-BR" baseline="0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3407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aseline="0" dirty="0"/>
              <a:t>A principal missão da igreja é fazer discípulos. Jesus deixou esta ordenança em Mateus 28.19,20</a:t>
            </a:r>
          </a:p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obra missionária é como uma corda que começa na igreja local e vai até os campos distantes. Porém, todos estamos segurando a mesma corda e tanto os que estão nos campos distantes quanto os que Deus chama para ficar, tem a mesma missão: Fazer discípulos onde está e sustentar a obra missionária para que outros façam discípulos onde não podemos ir! Erramos quando achamos que só quem vai precisa fazer discípulos e erramos quando achamos que só quem fica precisa sustentar missionários. Você sabia que todos missionários nos campos sustentam outros missionários?  Temos todos a mesma missão seguramos as cordas! </a:t>
            </a:r>
          </a:p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Nós, do Conselho Missionário temos a missão</a:t>
            </a:r>
            <a:r>
              <a:rPr lang="pt-B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mobilizar nossas igrejas a cumprir o ide de Cristo, tanto fazendo discípulos onde estamos, como levantando recursos, intercessores e vocacionados para os campos.</a:t>
            </a:r>
          </a:p>
          <a:p>
            <a:r>
              <a:rPr lang="pt-B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Quanto mais vocacionados, intercessores e mantenedores mobilizarmos, mais longe a corda chegará e mais vidas serão alcançadas! Por isso, precisamos mobilizar nossa igreja para que faça discípulos onde está e ame, ore e sustente a obra missionária!</a:t>
            </a:r>
          </a:p>
          <a:p>
            <a:r>
              <a:rPr lang="pt-B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Mas, por onde começar?</a:t>
            </a:r>
            <a:endParaRPr lang="pt-BR" dirty="0"/>
          </a:p>
          <a:p>
            <a:endParaRPr lang="pt-BR" dirty="0"/>
          </a:p>
          <a:p>
            <a:r>
              <a:rPr lang="pt-BR" dirty="0"/>
              <a:t>Hoje vamos pensar em 4 fatores essenciais para contagiarmos nossa igreja!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297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1. VOCAÇÃO </a:t>
            </a:r>
          </a:p>
          <a:p>
            <a:r>
              <a:rPr lang="pt-BR" dirty="0"/>
              <a:t>Durante</a:t>
            </a:r>
            <a:r>
              <a:rPr lang="pt-BR" baseline="0" dirty="0"/>
              <a:t> muitos anos a promoção missionária foi vista como um cargo, mas a mobilização é uma vocação, um chamado de Deus feito para aqueles que Ele deseja usar para contagiar as pessoas ao seu redor pelo ardor missionário. Isso envolve não apenas o promotor, mas todos aqueles que amam a obra missionária e desejam que o Reino de Deus avance em toda terra.</a:t>
            </a:r>
          </a:p>
          <a:p>
            <a:r>
              <a:rPr lang="pt-BR" baseline="0" dirty="0"/>
              <a:t>Deus chama pessoas para ficar. Não somos missionários frustrados, pelo contrário, somos missionários cumprindo nossa missão, fazendo discípulos onde estamos, e contagiando nossa igreja a fazer discípulos e sustentar missionários nos campos distantes.</a:t>
            </a:r>
          </a:p>
          <a:p>
            <a:endParaRPr lang="pt-BR" baseline="0" dirty="0"/>
          </a:p>
          <a:p>
            <a:r>
              <a:rPr lang="pt-BR" baseline="0" dirty="0"/>
              <a:t>Muitas igrejas estão adormecidas e voltadas para si mesmas. (Talvez esse não seja o caso da sua igreja, mas compartilhe a realidade de 60% das igrejas batistas que não contribuem com nossas agências missionárias JMN e JMM).</a:t>
            </a:r>
          </a:p>
          <a:p>
            <a:r>
              <a:rPr lang="pt-BR" baseline="0" dirty="0"/>
              <a:t>Satanás não deseja que reconheçamos nossa missão e despertemos nossa igreja! Ele não deseja que enxerguemos que Deus nos chamou para ficar e entremos nesta batalha espiritual, cheios do Espírito Santo, pois sabe que, fazendo isto, muitos serão despertados, jovens serão impactados, crianças crescerão amando fazer discípulos e a obra missionária, e toda uma geração poderá ser influenciada. </a:t>
            </a:r>
          </a:p>
          <a:p>
            <a:r>
              <a:rPr lang="pt-BR" baseline="0" dirty="0"/>
              <a:t>Por isso, precisamos reconhecer nosso chamado, glorificar a Deus por isto e mergulhar de cabeça no que Deus tem para nós!</a:t>
            </a:r>
          </a:p>
          <a:p>
            <a:endParaRPr lang="pt-BR" baseline="0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863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ORAÇÃO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 dúvida, a oração é a base da mobilização! Sem oração nada acontece. Vivemos um tempo de total egoísmo onde muitos só pensam em si, sua igreja e seus projetos. Só o Espírito Santo pode mudar esta realidade. A oração precisa ser um estilo de vida, especialmente na vida de um Conselho Missionário.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devemos falar de oração, mas orar!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Somente pela oração podemos ter um avivamento missionário em nossa igreja, pois jamais seremos capazes de mover qualquer coração pela nossa própria força, capacidade ou eloquência. Quem faz a obra é o Espírito do Deus missionário e só Ele é capaz de mostrar aos seus servos a necessidade de cumprir, amar, orar e investir na obra missionária. Somente pela oração recebemos a capacitação e ousadia que precisamos. </a:t>
            </a:r>
          </a:p>
          <a:p>
            <a:r>
              <a:rPr lang="pt-BR" dirty="0"/>
              <a:t>C. H. </a:t>
            </a:r>
            <a:r>
              <a:rPr lang="pt-BR" dirty="0" err="1"/>
              <a:t>Spurgeon</a:t>
            </a:r>
            <a:r>
              <a:rPr lang="pt-BR" dirty="0"/>
              <a:t> disse: “Se formos fracos em nossa comunhão com Deus, seremos fracos em tudo.”</a:t>
            </a:r>
          </a:p>
          <a:p>
            <a:r>
              <a:rPr lang="pt-BR" dirty="0"/>
              <a:t>Se isto já é uma verdade em relação as questões da vida, imagina em relação a um ministério no Reino de Deus! </a:t>
            </a:r>
          </a:p>
          <a:p>
            <a:r>
              <a:rPr lang="pt-BR" dirty="0"/>
              <a:t>Mobilizar sem orar é “dar murro em ponta de faca”! Por isso, muitas vezes acabamos nos cansando, pois insistimos em priorizar as estratégias mais do que a oração!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232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mobilização começa no seu quarto secreto!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lá onde Deus fará maravilhas em nossa igreja e não através das ideias e estratégias! Nunca se esqueça disto!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Muitas vezes, com a correria do dia a dia, nos dedicamos tanto para fazer uma campanha linda, que sem perceber, acabamos dedicando mais tempo para a obra de Deus do que para o Deus da obra. Esse é um perigo muito grande!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podemos priorizar o Reino de Deus mais do que o próprio Deus! Quando fazemos isto, de uma certa forma estamos ousando fazer a obra Dele sem Ele. Será que nossa boa oratória, cultos e momentos missionários maravilhosos, termômetros lindos, estratégias e ideias brilhantes podem tocar o coração de alguém? É muita ousadia de nossa parte querer mobilizar alguém sem andar com Deus diariamente, chorando nossos pecados, falhas, vaidade, medos, incertezas e desejos!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Façamos da oração nossa prioridade absoluta em um compromisso diário inegociável, pois não há estratégia ou técnica que mobiliza! Só o Espírito Santo do Deus missionário pode fazer isto!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também, é no quarto secreto que...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5651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>
              <a:defRPr/>
            </a:pPr>
            <a:r>
              <a:rPr kumimoji="0" lang="pt-BR" sz="12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Só o </a:t>
            </a:r>
            <a:r>
              <a:rPr lang="pt-BR" sz="1200" b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“Quarto Secreto</a:t>
            </a:r>
            <a:r>
              <a:rPr kumimoji="0" lang="pt-BR" sz="12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” nos torna SERVOS!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Só em comunhão diária com Deus conseguimos lutar contra nossas fraquezas, necessidades de reconhecimento humanos, aplausos e holofotes. É ali onde aprendemos a tirar os olhos de nós mesmos ao ponto de não nos importarmos com elogios ou críticas, pois o que realmente importa é que Cristo seja glorificado, exaltado e conhecido.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É ali que nos tornamos servos humildes, dependentes do Senhor para cumprir nosso ministério.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E, quando vierem as lutas, que certamente virão, afinal estamos em uma batalha espiritual, estaremos com o Senhor dos Exércitos, Senhor da Batalha, que nos dará conforto e forças para continuar!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Façamos da oração nossa prioridade máxima, como um compromisso absoluto e inegociável, e assim, viveremos experiências como nunca vivemos!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3444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INFLUÊNCIA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vivemos em comunhão com Deus em humildade e servidão, Ele nos dá poder de Influenciar e contagiar os que estão ao seu redor.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nos apaixonamos por missões, adquirimos um “bichinho” missionário que é altamente contagioso! É impressionante como o amor por missões contagia. Deus nos deu poder de influência e esse “bichinho” abençoado contagia os que estão ao nosso redor, nossos departamentos e pessoas que lideramos. Precisamos compreender a grandeza deste poder de influência que Deus nos deu e o quanto mudamos a visão de nossas igrejas,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quando nos deixamos ser usados pelo Senhor.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Formamos líderes e influenciamos toda a igreja e liderança a amar missões e compreender a nossa principal missão que é fazer discípulos. Esse “bichinho” se espalha de tal forma que ninguém é capaz de segurar a força do Rebanho que ama e prioriza o Reino de Deus.</a:t>
            </a:r>
          </a:p>
          <a:p>
            <a:pPr lvl="0" algn="l"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535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Podemos aprender um pouco sobre isso quando olhamos para o campo.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Quando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gado  está pastando,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 deles levanta a cabeça e começa a andar sentido à água ou o cocho. Aos poucos, um a um, começa a erguer a cabeça e segui-lo. Em pouco tempo todo o gado está andando em fila atrás dele.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sso também é verdade no rebanho de Cristo. O Conselho Missionário tem um grande poder de influência em sua igreja. Nosso problema é que muitas vezes queremos que toda a igreja rapidamente nos siga, ou nos desanimamos quando não vemos o resultado rápido. O nosso trabalho é “um a um”! Exerça influência e comece a contagiar “um a um” os que estão ao seu redor e sob sua liderança e, no tempo de Deus, todo o rebanho estará com os olhos erguidos, vendo, com você, os campos brancos para ceifa! Nunca se esqueça: “Deus pode mudar a visão de todo um rebanho através de uma equipe missionária,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ninguém segura a força de um rebanho!”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067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Deus nos deu poder de influência e podemos usá-lo para encorajar, mas também para desencorajar nossos irmãos. Por isso, seja exemplo!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 dúvidas, o exemplo fala muito mais do que as palavras. Quando Deus nos chama, Ele nos dá poder de influência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forma mais eficaz de influenciar é, sem sombra de dúvidas, o bom exemplo.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falta de exemplo destrói qualquer ministério. A famosa frase “As palavras convencem, mas os exemplos arrastam” é uma grande verdade.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Nós precisamos ser os primeiros a viver experiências pessoais com Deus, em uma vida de oração, santidade, fazendo discípulos onde estamos e fazendo alvos de fé arrojados!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Nossas atitudes influenciarão mais do que nossas palavras. Precisamos viver a experiência de ofertar pela fé antes de desafiar nossos irmãos a viverem isso. Precisamos experimentar da provisão de Deus, do agir milagroso do Senhor quando priorizamos seu reino, crendo que Ele suprirá nossas necessidades. Falar do que vivemos é muito mais impactante do que falar do que ouvimos ou lemos.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Certa vez, em um Encontro com promotores, uma promotora foi desafiada a fazer um alvo pessoal de fé. Ela havia criado seus filhos sozinha, com muita dificuldade e vivia com muitas lutas financeiras. Porém, naquele encontro de promotores, ela fez um alvo pessoal de R$ 300,00, sabendo que seria impossível tirar esse valor do seu salário. Deus trouxe em sua memória que, há muitos anos, ela havia sido manicure. Ela então, propôs em seu coração voltar a fazer “unhas” e pediu ao Senhor que lhe enviasse pessoas interessadas. Tudo que entrasse ela daria para missões. Deus começou a mandar amigas e irmãs querendo fazer as unhas. Ela foi guardando tudo em uma caixinha e quando chegou no final da campanha havia mais de R$ 500,00!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 dúvida, após viver essa experiência, seus olhos brilharam muito mais ao desafiar a igreja a fazer o alvo pessoal, pois sua vida falava mais que suas palavras.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Missões tem como sinônimo trabalho! Precisamos ser os primeiros a colocar a mão na massa em nossos ministérios!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exemplo vale mais que mil palavras. Nós precisamos ser exemplos na oração, em participar das reuniões de oração, no contribuir, em trabalhar para levantar recursos e principalmente em fazer discípulos. É necessário viver o amor para poder falar sobre missões!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584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AMOR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 sempre o trabalho do Conselho Missionário é fácil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Mas, quando perdemos a compaixão, perdemos a razão!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amor é sempre o melhor caminho e por isso d</a:t>
            </a:r>
            <a:r>
              <a:rPr lang="pt-BR" dirty="0"/>
              <a:t>eixamos por último, pois só é capaz de amar quem compreende sua vocação, tem uma vida de oração consistente e anda em intimidade com Deus, e entende que recebeu um poder de influência!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8247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temos relutância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não existe nada mais eficaz do que a oração e o amor.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Nossa tendência é desanimar e pensar até em desistir. Precisamos orar constantemente por aqueles que de alguma forma, tentam atrapalhar o avanço da obra missionária em nossa igreja.  É preciso desenvolver o hábito de pedir ao Senhor que nos ajude a amá-lo, pois sem compaixão, se perde a razão. Com o passar do tempo o Espírito Santo trabalhará em nossos corações. Peçamos a Deus poder do Espírito Santo para influenciar estas vidas. Temos visto Deus agir transformando a visão de igrejas através da influência de um pequeno grupo que ora, ama missões e deseja despertar sua igreja! Deus pode transformar nossa igreja através de nós, mas para isso, precisamos conhecer muito bem o Lugar Secreto diário, pois Aquele que nos chamou é quem faz a obra, e, muitas vezes precisamos sair da frente de Deus e deixar que Ele trabalhe! O dono da Igreja é Cristo e ninguém pode ousar querer tomar o seu lugar. Cristo está em missão, buscando e salvando o homem perdido e se alguém tentar desviar a Sua igreja desta missão, será um desastre! Jamais tentemos tomar a frente de Deus! Vamos clamar ao Senhor e deixar que Ele trabalhe, pois, a oração é a alavanca que move a mão Daquele que move o universo.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tudo parecer perdido e não houver mais esperança, corramos para o seu Lugar Secreto e ali nos derramemos diante do Senhor. A obra é Dele!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Nunca nos esqueçamos que, quando perdemos a compaixão, perdemos a razão!</a:t>
            </a:r>
          </a:p>
          <a:p>
            <a:endParaRPr lang="pt-B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F08E-E766-40FA-A0A4-059A49D5A27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669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nos disse que precisamos aprender com Ele a ser mansos e humildes. Que grande desafio!!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é nosso grande mestre, pois suportou toda a humilhação em mansidão e humildade.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Somente quem desenvolve o hábito de orar aprende a amar ao ponto de ser manso e humilde. Só o “Quarto Secreto” nos ensina isto!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passamos por adversidades, nem sempre ser manso e humilde é fácil!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Vamos pensar mais sobre isso!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C60F8-BF1A-4ADB-BC01-0A919D330E0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738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interessante como muitas vezes se confunde mansidão com fraqueza, mas na verdade, quem perde o controle é que mostra fraqueza.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 manso é ter 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força sob domínio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Os cavalos são “amansados” justamente porque aprendem a dominar a sua força. Somente os fortes conseguem ser mansos. Outros justificam a falta de mansidão com o temperamento ou personalidade, mas, a mansidão faz parte do fruto do Espírito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5.22) e só quem frequenta o Lugar Secreto diariamente, luta contra o velho homem e deixa o Espírito Santo dominar seu temperamento e sua força! Ser manso é para aqueles que se deixam dominar pelo Espírito Santo.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Precisamos aprender a falar menos e orar mais!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Nós, líderes do Conselho Missionário precisamos ter um coração manso, pois sem amor e humildade jamais influenciaremos nossos irmãos!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C60F8-BF1A-4ADB-BC01-0A919D330E0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0250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 humilde é não se ofender com nada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Você se lembra da última vez que se sentiu ofendido?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nós nos ofendemos com muita facilidade! Isso nos mostra o quanto não somos humildes, pois o verdadeiro humilde não se ofende com nada!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Pensando assim, entendemos porque Jesus é nosso maior exemplo de humildade, pois ali na cruz, sendo torturado injustamente, ele pediu ao pai que os perdoasse.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Muitas vezes erramos e precisamos admitir nossos erros ao invés de procurar culpados, como qualquer ser humano faz automaticamente. Diante do Senhor, precisamos diariamente vasculhar nosso coração e reconhecer nossos erros e pecados até que nosso ego esteja mortificado e possamos então dizer como o Apóstolo Paulo “Já estou crucificado com Cristo e vivo não mais eu, mas Cristo vive em mim”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2.20). Em outros casos, ser humilde não significa admitir erros. Jesus sabia que não havia feito nada errado e não tinha culpa alguma, mas seu amor era profundo e sincero por aqueles que o matavam.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Imagino Jesus pensando –“Pai, perdoa-lhes porque eles não entenderam que eu vim para salvá-los! Perdoa-lhes porque eles não entenderam que o Reino que eu vim estabelecer é muito maior do que apenas liberta-los do jugo Romano! Perdoa-lhes porque eles não entenderam que eu vim para lhes dar vida eterna!”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Seu coração pulsava de amor pela humanidade e por isso não se ofendeu. Que grande lição para nós! Quando formos julgados, desprezados, caluniados e até injustiçados por desejar que nossa igreja ame, viva e priorize missões, que possamos não nos ofender, mas em amor clamar ao Senhor –“Pai, perdoa-lhes porque eles não entenderam a principal missão da Tua igreja!”.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é fácil ser humilde.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Sammy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Tippit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 seu livro Coração Ardente cita uma frase de William Law que nos mostra o quanto a humildade deve nos tornar servos: </a:t>
            </a:r>
          </a:p>
          <a:p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“Deixe cada dia ser um dia de humildade. Seja condescendente para com todas as fraquezas e defeitos de seus semelhantes. Ignore-os. Louve os seus méritos, estimule as suas virtudes, avalie as suas necessidades, alegre-se com a prosperidade deles, compadeça-se diante de suas aflições, aceite a amizade deles, ignore suas descortesias, perdoa-lhes a sua malícia, seja um servo dos servos e consinta em assumir a função a mais humilde das mais humildes da humanidade”.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Gosto muito daquele antigo hino 298 do Cantor Cristão que fala </a:t>
            </a:r>
            <a:r>
              <a:rPr lang="pt-B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“Eu quero encontrar um obscuro lugar na seara do meu bom Senhor; enquanto for vivo, sim, vou trabalhar em prova do meu grato amor”.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Somente no Lugar Secreto diário podemos desejar um obscuro lugar! Vivemos um tempo onde há uma busca por visibilidade e reconhecimento até dentro do nosso ambiente cristão, mas nós, se realmente queremos ser apenas instrumentos do Senhor, precisamos desejar o obscuro lugar, tendo um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coração ensinável, deixando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Senhor fazer o que precisa ser feito. Ali no Lugar Secreto precisamos nos derramar diante de Deus em quebrantamento e trabalhar profundamente a santificação para que possamos ver o Seu agir.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Passamos por momentos de lutas e tristezas, mas, somente através da oração diária podemos nos tornar cada dia mais parecidos com Cristo em seu caráter e santidade, e assim, cheios do Espírito Santo, fluir amor, mansidão e humildade do nosso coração!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C60F8-BF1A-4ADB-BC01-0A919D330E0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1751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VOCAÇÃO, ORAÇÃO, INFLUÊNCIA e AMOR!</a:t>
            </a:r>
          </a:p>
          <a:p>
            <a:r>
              <a:rPr lang="pt-BR" dirty="0"/>
              <a:t>Esses 4 fatores precisam marcar o nosso missionário, como membros do Conselho Missionário!</a:t>
            </a:r>
          </a:p>
          <a:p>
            <a:endParaRPr lang="pt-BR" dirty="0"/>
          </a:p>
          <a:p>
            <a:r>
              <a:rPr lang="pt-BR" dirty="0"/>
              <a:t>Estamos dispostos a isso?</a:t>
            </a:r>
          </a:p>
          <a:p>
            <a:endParaRPr lang="pt-BR" dirty="0"/>
          </a:p>
          <a:p>
            <a:r>
              <a:rPr lang="pt-BR" dirty="0"/>
              <a:t>Deus quer nos usar, mas para isto, precisamos viver intimamente com Ele e, assim, nossos liderados e todos ao nosso redor serão impactados por nós, e juntos, veremos nossa igreja amando, vivendo e respirando missões, para a glória de Deus!</a:t>
            </a:r>
          </a:p>
          <a:p>
            <a:endParaRPr lang="pt-BR" dirty="0"/>
          </a:p>
          <a:p>
            <a:r>
              <a:rPr lang="pt-BR" dirty="0"/>
              <a:t>Deus nos abençoe neste desafio!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C60F8-BF1A-4ADB-BC01-0A919D330E0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729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B2515-15DA-4233-B9B1-11B7A797D5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C6238E-37EC-4E4B-B0E7-5FD5F0336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24732D-6709-4489-97FA-2C93D58A9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D05591-A243-419E-AB37-44849F43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281754-9109-4262-9FC4-7FC6DB8A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29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956FB-9D46-432C-83BB-F62B449E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22ECC8-24EA-44CA-8517-A8E9F6F98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3EA809-97EB-49E1-AEA5-A8D4DBBE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3C6C35-5B7C-43F4-9BC6-B205ED002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06C03E-B0F1-4E9E-9BCB-4CA016410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10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E9819-439C-46E7-8DAE-6D936EDD3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E04335-9327-4F74-984B-3F86705E3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BB9995-46C1-4066-89FA-DBE12E3C4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28BD0E-B6DA-4416-B6C1-FF48752E0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E9975-B37A-4D96-B96E-E1112DFF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889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FE1D5-3664-426A-A9FA-95026541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C4A085-C99A-4637-B9D1-BE6C62EEB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48830DB-ED13-4A8A-ADE4-FA0DD86B7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710465-9F4C-4601-A99C-951B86C01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BE1963-6389-4FCA-B4AC-22A2B64BC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E8977C-B058-40E0-8D93-32481A50B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80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AD7BF-2C33-4735-AF84-44C636654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6D05AB-C3A9-423A-95CA-86CA38103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B13D365-C213-4104-9D27-067FEC0E3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A8EF383-94BE-446D-BFE9-8D722515F5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C0C042E-8CB3-4DA8-BB7D-FB947DAC5D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8E4C11D-B6D6-4EE0-B660-9556FCA8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8273E9-A82D-460B-A505-482C538A4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3A3007C-EC03-4D15-8567-8DE9A27DD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907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9D884-EBF9-4896-A23E-0EB3E65B8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74B5A98-DE07-4A58-9DA3-9BD1E3221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0BF103F-876C-420D-88C4-0B3F2B088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F967CE-9F1B-47C0-AE31-CA9DF8124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32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4DEF8F-3060-43C4-9CF9-F71828066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FE64EA8-F347-4D64-A4F1-3C9BCD3B5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28F587-350D-4CA8-A8D8-D5DBA5D72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442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8780EF-8D0B-4D64-B546-069D23F19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10DFDC-D980-40D3-BA90-0D7784C96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28465B-AC50-4BCA-B9CD-612D56ED1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DAD23D-5F3D-4C0E-B8C6-893278732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3B76840-4ACF-42D9-97EF-36D59D00A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390FDA-A4B4-4313-B2F6-A4927FB6A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0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FE26F6-773C-4DE5-BC7D-1E59D8165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333B329-D670-4D16-BF5E-6134821DA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8D5A4F-E7A1-4BF4-BD6E-1E6E639B2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659A8D-C7ED-4895-8CD3-D883AC2C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2E2E24-1906-4E68-8E85-8468D8A6C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210FE8F-C99D-4F21-9E86-456FEB56C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45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27BD53-5D35-4CB2-A4F5-B699504D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026508E-178C-4B0D-85C4-C28649B26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CAB59C-6431-4547-B889-86750300D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769A67-51B4-416F-AA66-099F99D43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E4E538-B4F7-4B32-A45D-783E67D2D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4043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506AE49-7A3C-4DD3-A4AC-B84DF94BD8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98E75A-CE58-484E-B73C-BC39FD2BF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E3AB0D-3DD4-4E7C-9863-216930916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58B002-5413-464B-8C5A-FD23F86A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817715-24F9-4DCF-AC60-D8A2D625C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850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BE59A76-ECFA-4282-A555-5AEAA4668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9FC06D-1A0C-41DF-859D-EEA6B22AD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E94FE3-1F09-4649-8707-55F2CBC79B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A6555-B90E-4B80-98F3-76DCD9E721A9}" type="datetimeFigureOut">
              <a:rPr lang="pt-BR" smtClean="0"/>
              <a:t>06/07/2020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671C07-CF4A-43D4-917F-4E9B7DD4C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BAE2A8-7EF6-47A2-84F5-FF81BDF05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22A13-E21C-4967-8522-6C73F7FA32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52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www.bibliaonline.com.br/acf/mt/28/19,20+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0D4E9A1-B8EE-4CB1-B680-4BF218615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" y="0"/>
            <a:ext cx="12090400" cy="68580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976B808-595E-4337-B839-76B27E252CC0}"/>
              </a:ext>
            </a:extLst>
          </p:cNvPr>
          <p:cNvSpPr txBox="1"/>
          <p:nvPr/>
        </p:nvSpPr>
        <p:spPr>
          <a:xfrm>
            <a:off x="6096000" y="885359"/>
            <a:ext cx="55432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  mobilizar nossa igreja?</a:t>
            </a:r>
          </a:p>
        </p:txBody>
      </p:sp>
      <p:pic>
        <p:nvPicPr>
          <p:cNvPr id="11" name="Imagem 10" descr="Uma imagem contendo objeto, interior&#10;&#10;Descrição gerada automaticamente">
            <a:extLst>
              <a:ext uri="{FF2B5EF4-FFF2-40B4-BE49-F238E27FC236}">
                <a16:creationId xmlns:a16="http://schemas.microsoft.com/office/drawing/2014/main" id="{AF33E52B-4818-4781-850E-481AF7A2E7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83"/>
          <a:stretch/>
        </p:blipFill>
        <p:spPr>
          <a:xfrm>
            <a:off x="-503457" y="885359"/>
            <a:ext cx="6456784" cy="467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79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04BDB35-D459-44B4-B9B1-BD24B7211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" y="0"/>
            <a:ext cx="12090400" cy="68580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976B808-595E-4337-B839-76B27E252CC0}"/>
              </a:ext>
            </a:extLst>
          </p:cNvPr>
          <p:cNvSpPr txBox="1"/>
          <p:nvPr/>
        </p:nvSpPr>
        <p:spPr>
          <a:xfrm>
            <a:off x="753979" y="1362190"/>
            <a:ext cx="109613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 é a missão da Igreja de Cristo?</a:t>
            </a:r>
          </a:p>
        </p:txBody>
      </p:sp>
    </p:spTree>
    <p:extLst>
      <p:ext uri="{BB962C8B-B14F-4D97-AF65-F5344CB8AC3E}">
        <p14:creationId xmlns:p14="http://schemas.microsoft.com/office/powerpoint/2010/main" val="22837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A52AAEA-510A-467B-9391-C34F8D81B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" y="0"/>
            <a:ext cx="120904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75AC919-A469-472B-9324-2EBC2466ECC6}"/>
              </a:ext>
            </a:extLst>
          </p:cNvPr>
          <p:cNvSpPr txBox="1"/>
          <p:nvPr/>
        </p:nvSpPr>
        <p:spPr>
          <a:xfrm>
            <a:off x="774299" y="428178"/>
            <a:ext cx="630722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Arial Black" panose="020B0A04020102020204" pitchFamily="34" charset="0"/>
              </a:rPr>
              <a:t>“Portanto ide, fazei discípulos de todas as nações, batizando-os em nome do Pai, e do Filho, e do Espírito Santo;</a:t>
            </a:r>
            <a:br>
              <a:rPr lang="pt-BR" sz="3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3200" dirty="0">
                <a:solidFill>
                  <a:schemeClr val="bg1"/>
                </a:solidFill>
                <a:latin typeface="Arial Black" panose="020B0A04020102020204" pitchFamily="34" charset="0"/>
              </a:rPr>
              <a:t>Ensinando-os a guardar todas as coisas que eu vos tenho mandado; e eis que eu estou convosco todos os dias, até a consumação dos séculos. Amém”.</a:t>
            </a:r>
            <a:br>
              <a:rPr lang="pt-BR" sz="3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3200" u="sng" dirty="0">
                <a:solidFill>
                  <a:schemeClr val="bg1"/>
                </a:solidFill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Mateus 28:19,20</a:t>
            </a:r>
            <a:endParaRPr lang="pt-BR" sz="3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Imagem 5" descr="Uma imagem contendo pessoa, homem, mantendo, esporte&#10;&#10;Descrição gerada automaticamente">
            <a:extLst>
              <a:ext uri="{FF2B5EF4-FFF2-40B4-BE49-F238E27FC236}">
                <a16:creationId xmlns:a16="http://schemas.microsoft.com/office/drawing/2014/main" id="{58960E66-7CD3-4733-BB42-BFCC73BD0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848" y="-1390650"/>
            <a:ext cx="4250608" cy="643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99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pôr do sol&#10;&#10;Descrição gerada automaticamente">
            <a:extLst>
              <a:ext uri="{FF2B5EF4-FFF2-40B4-BE49-F238E27FC236}">
                <a16:creationId xmlns:a16="http://schemas.microsoft.com/office/drawing/2014/main" id="{445401BF-F6C6-4562-91C0-3ED2287B5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8720"/>
            <a:ext cx="12192000" cy="812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9995E5C-979E-44D2-AB03-D1C8ECEA73AC}"/>
              </a:ext>
            </a:extLst>
          </p:cNvPr>
          <p:cNvSpPr/>
          <p:nvPr/>
        </p:nvSpPr>
        <p:spPr>
          <a:xfrm>
            <a:off x="5756365" y="81280"/>
            <a:ext cx="58687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VOCAÇÃO</a:t>
            </a:r>
            <a:endParaRPr lang="pt-BR" sz="8000" b="1" cap="none" spc="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C0E2E6F7-C94D-4ED9-983C-A9C6CCCEF3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65" y="6091219"/>
            <a:ext cx="1302627" cy="36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35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AE41F-E23B-4FEC-8E55-60AE56B08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74DA1A-3149-46F6-8277-16E5FC05D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Uma imagem contendo pôr do sol, céu, ao ar livre, sol&#10;&#10;Descrição gerada automaticamente">
            <a:extLst>
              <a:ext uri="{FF2B5EF4-FFF2-40B4-BE49-F238E27FC236}">
                <a16:creationId xmlns:a16="http://schemas.microsoft.com/office/drawing/2014/main" id="{F12704DC-67A2-4761-8F16-58E3819C3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39B39C0-2C57-42A0-886A-08B15091B690}"/>
              </a:ext>
            </a:extLst>
          </p:cNvPr>
          <p:cNvSpPr/>
          <p:nvPr/>
        </p:nvSpPr>
        <p:spPr>
          <a:xfrm>
            <a:off x="-132080" y="524885"/>
            <a:ext cx="58687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 ORAÇÃO</a:t>
            </a:r>
          </a:p>
        </p:txBody>
      </p:sp>
      <p:pic>
        <p:nvPicPr>
          <p:cNvPr id="6" name="Imagem 5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4AA17F18-AF68-4152-84BC-FA12D91FA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757" y="6127500"/>
            <a:ext cx="1302627" cy="36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58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AE41F-E23B-4FEC-8E55-60AE56B08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74DA1A-3149-46F6-8277-16E5FC05D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Uma imagem contendo pôr do sol, céu, ao ar livre, sol&#10;&#10;Descrição gerada automaticamente">
            <a:extLst>
              <a:ext uri="{FF2B5EF4-FFF2-40B4-BE49-F238E27FC236}">
                <a16:creationId xmlns:a16="http://schemas.microsoft.com/office/drawing/2014/main" id="{F12704DC-67A2-4761-8F16-58E3819C3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39B39C0-2C57-42A0-886A-08B15091B690}"/>
              </a:ext>
            </a:extLst>
          </p:cNvPr>
          <p:cNvSpPr/>
          <p:nvPr/>
        </p:nvSpPr>
        <p:spPr>
          <a:xfrm>
            <a:off x="132080" y="365125"/>
            <a:ext cx="5588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kumimoji="0" lang="pt-BR" sz="54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 mobilização começa no seu </a:t>
            </a:r>
            <a:r>
              <a:rPr lang="pt-BR" sz="54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“Quarto Secreto</a:t>
            </a:r>
            <a:r>
              <a:rPr kumimoji="0" lang="pt-BR" sz="54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</p:txBody>
      </p:sp>
      <p:pic>
        <p:nvPicPr>
          <p:cNvPr id="6" name="Imagem 5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4AA17F18-AF68-4152-84BC-FA12D91FA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757" y="6127500"/>
            <a:ext cx="1302627" cy="36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29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AE41F-E23B-4FEC-8E55-60AE56B08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74DA1A-3149-46F6-8277-16E5FC05D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Uma imagem contendo pôr do sol, céu, ao ar livre, sol&#10;&#10;Descrição gerada automaticamente">
            <a:extLst>
              <a:ext uri="{FF2B5EF4-FFF2-40B4-BE49-F238E27FC236}">
                <a16:creationId xmlns:a16="http://schemas.microsoft.com/office/drawing/2014/main" id="{F12704DC-67A2-4761-8F16-58E3819C3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39B39C0-2C57-42A0-886A-08B15091B690}"/>
              </a:ext>
            </a:extLst>
          </p:cNvPr>
          <p:cNvSpPr/>
          <p:nvPr/>
        </p:nvSpPr>
        <p:spPr>
          <a:xfrm>
            <a:off x="132080" y="365125"/>
            <a:ext cx="5588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kumimoji="0" lang="pt-BR" sz="54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Só o </a:t>
            </a:r>
          </a:p>
          <a:p>
            <a:pPr lvl="0" algn="ctr">
              <a:defRPr/>
            </a:pPr>
            <a:r>
              <a:rPr lang="pt-BR" sz="54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“Quarto Secreto</a:t>
            </a:r>
            <a:r>
              <a:rPr kumimoji="0" lang="pt-BR" sz="54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” nos torna SERVOS!</a:t>
            </a:r>
          </a:p>
        </p:txBody>
      </p:sp>
      <p:pic>
        <p:nvPicPr>
          <p:cNvPr id="6" name="Imagem 5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4AA17F18-AF68-4152-84BC-FA12D91FA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757" y="6127500"/>
            <a:ext cx="1302627" cy="36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11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0039D4D-1CEE-4602-BAC4-00A4C8C0D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60"/>
            <a:ext cx="12263120" cy="6858000"/>
          </a:xfrm>
          <a:prstGeom prst="rect">
            <a:avLst/>
          </a:prstGeom>
        </p:spPr>
      </p:pic>
      <p:pic>
        <p:nvPicPr>
          <p:cNvPr id="6" name="Imagem 5" descr="Uma imagem contendo objeto, relógio&#10;&#10;Descrição gerada automaticamente">
            <a:extLst>
              <a:ext uri="{FF2B5EF4-FFF2-40B4-BE49-F238E27FC236}">
                <a16:creationId xmlns:a16="http://schemas.microsoft.com/office/drawing/2014/main" id="{4AA17F18-AF68-4152-84BC-FA12D91FA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757" y="6127500"/>
            <a:ext cx="1302627" cy="364736"/>
          </a:xfrm>
          <a:prstGeom prst="rect">
            <a:avLst/>
          </a:prstGeom>
        </p:spPr>
      </p:pic>
      <p:pic>
        <p:nvPicPr>
          <p:cNvPr id="7" name="Imagem 6" descr="Uma imagem contendo LEGO, brinquedo&#10;&#10;Descrição gerada automaticamente">
            <a:extLst>
              <a:ext uri="{FF2B5EF4-FFF2-40B4-BE49-F238E27FC236}">
                <a16:creationId xmlns:a16="http://schemas.microsoft.com/office/drawing/2014/main" id="{EA81CAEF-3C3B-4DD8-A4BE-E849F2180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4" y="568502"/>
            <a:ext cx="4365119" cy="5720995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F775072E-7083-4D49-B2B3-C9ED27DEE635}"/>
              </a:ext>
            </a:extLst>
          </p:cNvPr>
          <p:cNvSpPr/>
          <p:nvPr/>
        </p:nvSpPr>
        <p:spPr>
          <a:xfrm>
            <a:off x="4888488" y="1745391"/>
            <a:ext cx="65981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3. INFLUÊNCIA</a:t>
            </a:r>
          </a:p>
        </p:txBody>
      </p:sp>
    </p:spTree>
    <p:extLst>
      <p:ext uri="{BB962C8B-B14F-4D97-AF65-F5344CB8AC3E}">
        <p14:creationId xmlns:p14="http://schemas.microsoft.com/office/powerpoint/2010/main" val="2614409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ao ar livre, céu, montanha, homem&#10;&#10;Descrição gerada automaticamente">
            <a:extLst>
              <a:ext uri="{FF2B5EF4-FFF2-40B4-BE49-F238E27FC236}">
                <a16:creationId xmlns:a16="http://schemas.microsoft.com/office/drawing/2014/main" id="{26B0E5BA-63CA-4014-8D0A-9D5C3286E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83589" cy="8255726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E4ED0AF-61F1-4E5C-9359-D344A056C1E0}"/>
              </a:ext>
            </a:extLst>
          </p:cNvPr>
          <p:cNvSpPr/>
          <p:nvPr/>
        </p:nvSpPr>
        <p:spPr>
          <a:xfrm>
            <a:off x="323061" y="946512"/>
            <a:ext cx="586873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“Um a um”</a:t>
            </a:r>
          </a:p>
        </p:txBody>
      </p:sp>
    </p:spTree>
    <p:extLst>
      <p:ext uri="{BB962C8B-B14F-4D97-AF65-F5344CB8AC3E}">
        <p14:creationId xmlns:p14="http://schemas.microsoft.com/office/powerpoint/2010/main" val="418165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9E03F6-BD70-4EE3-A71F-8D8DC6D9E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60"/>
            <a:ext cx="1226312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1258D3A-8F59-433E-AC5C-262717CEF453}"/>
              </a:ext>
            </a:extLst>
          </p:cNvPr>
          <p:cNvSpPr/>
          <p:nvPr/>
        </p:nvSpPr>
        <p:spPr>
          <a:xfrm>
            <a:off x="6096000" y="1381932"/>
            <a:ext cx="586873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Seja exemplo para sua Igreja!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Uma imagem contendo pessoa, gravata, homem, interior&#10;&#10;Descrição gerada automaticamente">
            <a:extLst>
              <a:ext uri="{FF2B5EF4-FFF2-40B4-BE49-F238E27FC236}">
                <a16:creationId xmlns:a16="http://schemas.microsoft.com/office/drawing/2014/main" id="{5E0D3297-91CF-4692-8DC2-F9F28B9D7D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3087"/>
            <a:ext cx="6348549" cy="573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86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EFD4EC8-AFC8-4D86-8653-11EE90882F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t="11676" b="3948"/>
          <a:stretch/>
        </p:blipFill>
        <p:spPr>
          <a:xfrm>
            <a:off x="1" y="0"/>
            <a:ext cx="12208994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C8AEFD9-8F27-4721-89CF-71D104B1621B}"/>
              </a:ext>
            </a:extLst>
          </p:cNvPr>
          <p:cNvSpPr/>
          <p:nvPr/>
        </p:nvSpPr>
        <p:spPr>
          <a:xfrm>
            <a:off x="6566262" y="4395106"/>
            <a:ext cx="58687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4. AMOR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7EE5594-2143-495B-8E7C-71D03066F0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96" y="368876"/>
            <a:ext cx="1467678" cy="46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38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3DF4A27-8A48-4D3B-82CF-FE4DB3214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160"/>
            <a:ext cx="12263120" cy="68580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1DB4026-A163-4E23-9441-A4A753FDF657}"/>
              </a:ext>
            </a:extLst>
          </p:cNvPr>
          <p:cNvSpPr/>
          <p:nvPr/>
        </p:nvSpPr>
        <p:spPr>
          <a:xfrm>
            <a:off x="4615542" y="1497854"/>
            <a:ext cx="757645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Ame,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Respeite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e Ore!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 descr="Uma imagem contendo interior, mulher, sentado, objeto&#10;&#10;Descrição gerada automaticamente">
            <a:extLst>
              <a:ext uri="{FF2B5EF4-FFF2-40B4-BE49-F238E27FC236}">
                <a16:creationId xmlns:a16="http://schemas.microsoft.com/office/drawing/2014/main" id="{0F0DF3E0-7C3F-4E60-83EC-A6A29AC1F8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77" y="850034"/>
            <a:ext cx="5385770" cy="471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40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26D2DD-A71A-4B55-9C72-A5C4CC503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60"/>
            <a:ext cx="12263120" cy="68580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98D4A3DD-1DCF-4697-82B6-551B1543D65D}"/>
              </a:ext>
            </a:extLst>
          </p:cNvPr>
          <p:cNvSpPr txBox="1">
            <a:spLocks/>
          </p:cNvSpPr>
          <p:nvPr/>
        </p:nvSpPr>
        <p:spPr>
          <a:xfrm>
            <a:off x="1001485" y="1227909"/>
            <a:ext cx="10189029" cy="3899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b="1" dirty="0">
                <a:ln w="0"/>
                <a:latin typeface="+mn-lt"/>
              </a:rPr>
              <a:t>“...Aprendei de mim que sou manso e humilde de coração...”</a:t>
            </a:r>
          </a:p>
          <a:p>
            <a:r>
              <a:rPr lang="pt-BR" dirty="0">
                <a:ln w="0"/>
                <a:latin typeface="+mn-lt"/>
              </a:rPr>
              <a:t>Mateus 11.29</a:t>
            </a:r>
          </a:p>
        </p:txBody>
      </p:sp>
    </p:spTree>
    <p:extLst>
      <p:ext uri="{BB962C8B-B14F-4D97-AF65-F5344CB8AC3E}">
        <p14:creationId xmlns:p14="http://schemas.microsoft.com/office/powerpoint/2010/main" val="1221159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ao ar livre, céu, cavalo, animal&#10;&#10;Descrição gerada automaticamente">
            <a:extLst>
              <a:ext uri="{FF2B5EF4-FFF2-40B4-BE49-F238E27FC236}">
                <a16:creationId xmlns:a16="http://schemas.microsoft.com/office/drawing/2014/main" id="{0C8D2BCE-D029-48E4-8558-678363E89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5121"/>
            <a:ext cx="12192000" cy="803365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3AD4C72B-7681-4FF1-9F0C-AF33EF0F0F2B}"/>
              </a:ext>
            </a:extLst>
          </p:cNvPr>
          <p:cNvSpPr txBox="1">
            <a:spLocks/>
          </p:cNvSpPr>
          <p:nvPr/>
        </p:nvSpPr>
        <p:spPr>
          <a:xfrm>
            <a:off x="4058194" y="5022271"/>
            <a:ext cx="91440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600" b="1" dirty="0">
                <a:ln w="0"/>
                <a:latin typeface="+mn-lt"/>
              </a:rPr>
              <a:t>Mansidão:</a:t>
            </a:r>
          </a:p>
          <a:p>
            <a:r>
              <a:rPr lang="pt-BR" sz="6600" b="1" dirty="0">
                <a:ln w="0"/>
                <a:latin typeface="+mn-lt"/>
              </a:rPr>
              <a:t>Força sob domínio</a:t>
            </a:r>
            <a:endParaRPr lang="pt-BR" sz="5400" b="1" dirty="0">
              <a:ln w="0"/>
              <a:latin typeface="+mn-lt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AB68C2B-60AC-4946-972C-F8D1C46451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96" y="368876"/>
            <a:ext cx="1467678" cy="46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49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E885A11-266B-4CB5-A3FF-BB6C8387FF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6A23011-3083-4D22-A2C7-32D40E611733}"/>
              </a:ext>
            </a:extLst>
          </p:cNvPr>
          <p:cNvSpPr/>
          <p:nvPr/>
        </p:nvSpPr>
        <p:spPr>
          <a:xfrm>
            <a:off x="5491018" y="554627"/>
            <a:ext cx="58687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Humildade: Não se ofender com nada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63F9B59-C9BF-4135-8321-70BA2B37D9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96" y="368876"/>
            <a:ext cx="1467678" cy="46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26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parede, interior&#10;&#10;Descrição gerada automaticamente">
            <a:extLst>
              <a:ext uri="{FF2B5EF4-FFF2-40B4-BE49-F238E27FC236}">
                <a16:creationId xmlns:a16="http://schemas.microsoft.com/office/drawing/2014/main" id="{642AB392-DDB7-42F2-B9E4-A29F09447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743" y="-26127"/>
            <a:ext cx="13993480" cy="701131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71E0735-5096-4ACB-BDAC-F29E4BA21B53}"/>
              </a:ext>
            </a:extLst>
          </p:cNvPr>
          <p:cNvSpPr/>
          <p:nvPr/>
        </p:nvSpPr>
        <p:spPr>
          <a:xfrm>
            <a:off x="6522371" y="2105561"/>
            <a:ext cx="494681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pt-BR" sz="4000" b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VOCAÇÃO, ORAÇÃO</a:t>
            </a:r>
            <a:r>
              <a:rPr lang="pt-BR" sz="4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, INFLUÊNCIA e AMOR</a:t>
            </a:r>
            <a:endParaRPr kumimoji="0" lang="pt-BR" sz="4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B51662E-B3C3-41AC-8E65-DA754331BC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96" y="368876"/>
            <a:ext cx="1467678" cy="46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074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3355</Words>
  <Application>Microsoft Office PowerPoint</Application>
  <PresentationFormat>Widescreen</PresentationFormat>
  <Paragraphs>145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RP Reitoria</dc:creator>
  <cp:lastModifiedBy>Silvana Santos Pereira Martines</cp:lastModifiedBy>
  <cp:revision>8</cp:revision>
  <dcterms:created xsi:type="dcterms:W3CDTF">2020-05-19T14:51:59Z</dcterms:created>
  <dcterms:modified xsi:type="dcterms:W3CDTF">2020-07-06T18:35:47Z</dcterms:modified>
</cp:coreProperties>
</file>